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sldIdLst>
    <p:sldId id="268" r:id="rId6"/>
    <p:sldId id="258" r:id="rId7"/>
    <p:sldId id="262" r:id="rId8"/>
    <p:sldId id="270" r:id="rId9"/>
    <p:sldId id="259" r:id="rId10"/>
    <p:sldId id="265" r:id="rId11"/>
    <p:sldId id="276" r:id="rId12"/>
    <p:sldId id="274" r:id="rId13"/>
    <p:sldId id="273" r:id="rId14"/>
    <p:sldId id="264" r:id="rId15"/>
    <p:sldId id="275" r:id="rId16"/>
    <p:sldId id="267" r:id="rId17"/>
    <p:sldId id="272" r:id="rId18"/>
    <p:sldId id="277" r:id="rId19"/>
    <p:sldId id="266" r:id="rId20"/>
    <p:sldId id="260" r:id="rId21"/>
    <p:sldId id="278" r:id="rId22"/>
    <p:sldId id="280" r:id="rId23"/>
    <p:sldId id="279" r:id="rId24"/>
    <p:sldId id="281" r:id="rId25"/>
    <p:sldId id="282" r:id="rId26"/>
    <p:sldId id="263"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3A"/>
    <a:srgbClr val="305749"/>
    <a:srgbClr val="18453B"/>
    <a:srgbClr val="2C4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91"/>
    <p:restoredTop sz="94694"/>
  </p:normalViewPr>
  <p:slideViewPr>
    <p:cSldViewPr snapToGrid="0" snapToObjects="1">
      <p:cViewPr varScale="1">
        <p:scale>
          <a:sx n="107" d="100"/>
          <a:sy n="107" d="100"/>
        </p:scale>
        <p:origin x="2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808DB-F403-CC49-9551-973B8FA44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DE6E33-C940-0E4B-9E18-77E2E6EBF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FBD8A2-DA51-E34E-92D4-1A5B69D4627E}"/>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5" name="Footer Placeholder 4">
            <a:extLst>
              <a:ext uri="{FF2B5EF4-FFF2-40B4-BE49-F238E27FC236}">
                <a16:creationId xmlns:a16="http://schemas.microsoft.com/office/drawing/2014/main" id="{971834B6-EA98-A84A-A0EB-2484717AF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58BFF-CE42-F640-93BD-8BC50E80FCA4}"/>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268453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5372-2CD1-3E43-A05E-EBEA7F70AA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5DEDD-721D-4F43-9136-034C0347D6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9F576-A7F7-C345-879E-2E6E1A24F609}"/>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5" name="Footer Placeholder 4">
            <a:extLst>
              <a:ext uri="{FF2B5EF4-FFF2-40B4-BE49-F238E27FC236}">
                <a16:creationId xmlns:a16="http://schemas.microsoft.com/office/drawing/2014/main" id="{8FA12084-90C0-574E-B8E3-F8720890B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5181A-ECC6-F140-81D3-96B23DE2732A}"/>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52960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D8E04-6286-3B46-A187-32E5D926A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82373-8C5D-5447-8D9F-18A1A044C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49A60-F8BC-6644-B617-7D700F76670F}"/>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5" name="Footer Placeholder 4">
            <a:extLst>
              <a:ext uri="{FF2B5EF4-FFF2-40B4-BE49-F238E27FC236}">
                <a16:creationId xmlns:a16="http://schemas.microsoft.com/office/drawing/2014/main" id="{63153C36-F7B9-194B-B00A-51C5AD807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E406F-02C3-A346-9D09-F4EDF7A503D9}"/>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2372969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47AE-3D89-6149-8439-B5C2F9374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31B7A1-DB3F-5B40-9F22-D9138DF20F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D7CC16-473B-8442-8A15-824D0599FFEB}"/>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5" name="Footer Placeholder 4">
            <a:extLst>
              <a:ext uri="{FF2B5EF4-FFF2-40B4-BE49-F238E27FC236}">
                <a16:creationId xmlns:a16="http://schemas.microsoft.com/office/drawing/2014/main" id="{697721B2-645B-8C47-877A-0C4679C28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4F743-A07F-A846-A723-38DF6F4503C7}"/>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407331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955F-C770-EA4D-880C-52CC4C8E0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7CC6C-B40A-6742-8888-57743424B0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6F567-3CE9-0746-BD43-FDA32B2CA5B9}"/>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5" name="Footer Placeholder 4">
            <a:extLst>
              <a:ext uri="{FF2B5EF4-FFF2-40B4-BE49-F238E27FC236}">
                <a16:creationId xmlns:a16="http://schemas.microsoft.com/office/drawing/2014/main" id="{602EF801-47D2-EE45-B044-B19DEF741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7D50-26D7-A742-B08A-CA118122485C}"/>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226453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567-2903-784F-B9F1-FE6AA0117B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CC952A-1A2E-8842-B48C-F05325CA8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C247B-0F16-D743-804E-994394C0A5BD}"/>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5" name="Footer Placeholder 4">
            <a:extLst>
              <a:ext uri="{FF2B5EF4-FFF2-40B4-BE49-F238E27FC236}">
                <a16:creationId xmlns:a16="http://schemas.microsoft.com/office/drawing/2014/main" id="{55DC91BF-3BAC-EB44-B62A-49F5597D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59FC9-50D0-334C-B398-C123DF5EE12B}"/>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37332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D6A9-6568-644B-8637-08FED5CA9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01DF9-8D1E-F34A-9621-C20DB985E2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0BE64F-4171-DA47-B400-BF9D075231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6B57A7-003E-8A4C-A44A-78749C2D75D6}"/>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6" name="Footer Placeholder 5">
            <a:extLst>
              <a:ext uri="{FF2B5EF4-FFF2-40B4-BE49-F238E27FC236}">
                <a16:creationId xmlns:a16="http://schemas.microsoft.com/office/drawing/2014/main" id="{AE0E5D56-4043-F445-AECD-9D7E953EE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4F7558-9A01-A64A-B3E7-408D5C570679}"/>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2273686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664B-0FEF-8046-B7EE-034D1F630F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4344B1-469F-1445-BB46-3FDAB4D24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687CB8-3FAF-1B4B-9D69-C1BC183D31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6A35E-5142-5945-9E4C-9B1E2E74EE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A58129-2B73-F541-9C41-2E8817935B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305251-4023-E44B-8E2F-F7A009640A70}"/>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8" name="Footer Placeholder 7">
            <a:extLst>
              <a:ext uri="{FF2B5EF4-FFF2-40B4-BE49-F238E27FC236}">
                <a16:creationId xmlns:a16="http://schemas.microsoft.com/office/drawing/2014/main" id="{9BC863DA-7A90-4744-A811-E5508684CA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9873CB-615B-464B-9E5D-ED8E0A27A94A}"/>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1115603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BF3F2-800B-844A-AFD8-B5C783848A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B6D340-F727-B94B-86EE-4AD57D8E4DA5}"/>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4" name="Footer Placeholder 3">
            <a:extLst>
              <a:ext uri="{FF2B5EF4-FFF2-40B4-BE49-F238E27FC236}">
                <a16:creationId xmlns:a16="http://schemas.microsoft.com/office/drawing/2014/main" id="{9274CCB4-92CD-AE44-9154-8C9C5F4656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E50B2-DF21-4047-9A5F-5CDDC88019DC}"/>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3128834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5191BC-F19C-6641-89E4-9F19722319E0}"/>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3" name="Footer Placeholder 2">
            <a:extLst>
              <a:ext uri="{FF2B5EF4-FFF2-40B4-BE49-F238E27FC236}">
                <a16:creationId xmlns:a16="http://schemas.microsoft.com/office/drawing/2014/main" id="{1335D6A9-C187-9443-8ED2-D6D28D9D09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39439D-3A73-5142-A06C-A99ECFC9274C}"/>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126835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C8C6-93B9-E045-9C75-93A28E7BF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0F9711-4E65-D242-9994-A90DAEDC7F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B18CA-68C9-6C4C-B48C-20F6C8288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51095-0FFC-5146-BFFC-E920D62428BC}"/>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6" name="Footer Placeholder 5">
            <a:extLst>
              <a:ext uri="{FF2B5EF4-FFF2-40B4-BE49-F238E27FC236}">
                <a16:creationId xmlns:a16="http://schemas.microsoft.com/office/drawing/2014/main" id="{B421FE91-9E8D-3441-8211-ED354E1B9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E2CB9-BA17-8344-8DA3-238C1DD1E248}"/>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381767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997A-0EEF-2348-8C3B-CDCE9A1F89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391B8-BAB2-7145-A915-999AAE77F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87782-4BE7-6C44-9C64-C0C70AFE4E7D}"/>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5" name="Footer Placeholder 4">
            <a:extLst>
              <a:ext uri="{FF2B5EF4-FFF2-40B4-BE49-F238E27FC236}">
                <a16:creationId xmlns:a16="http://schemas.microsoft.com/office/drawing/2014/main" id="{93B68105-6ED3-1C40-8D5F-C7A16D372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C9CE0-D5AD-E847-81DD-33F82B6E339E}"/>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345580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82DB-BEA9-FF40-822C-362BAEB7C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F76C83-DCEC-624C-8B7E-FEE9E1460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146CC4-0CAD-9B4A-9242-142029898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50ED3-5657-414C-B97B-EE8B8E4C3088}"/>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6" name="Footer Placeholder 5">
            <a:extLst>
              <a:ext uri="{FF2B5EF4-FFF2-40B4-BE49-F238E27FC236}">
                <a16:creationId xmlns:a16="http://schemas.microsoft.com/office/drawing/2014/main" id="{86509120-5428-5B4B-AA95-B15CED56E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777A3C-F8F3-0C43-A7A8-9BB463AC0034}"/>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2718573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C4841-9A09-C04D-890F-AF0407E51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235E0F-160E-5B41-BCB6-177C63CB93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BFA31-F43B-D24E-BF6D-42B6DD5F01E9}"/>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5" name="Footer Placeholder 4">
            <a:extLst>
              <a:ext uri="{FF2B5EF4-FFF2-40B4-BE49-F238E27FC236}">
                <a16:creationId xmlns:a16="http://schemas.microsoft.com/office/drawing/2014/main" id="{4C1E73AF-D1F3-DB44-AC09-8EBBE3866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71D0A-9B85-A64D-848C-522F7017F3C8}"/>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568978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FDB16-0723-3B42-8667-68045C56FB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E8022C-C4DA-EB4F-825C-D322152810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73114-6455-714B-80B0-251F4624A47E}"/>
              </a:ext>
            </a:extLst>
          </p:cNvPr>
          <p:cNvSpPr>
            <a:spLocks noGrp="1"/>
          </p:cNvSpPr>
          <p:nvPr>
            <p:ph type="dt" sz="half" idx="10"/>
          </p:nvPr>
        </p:nvSpPr>
        <p:spPr/>
        <p:txBody>
          <a:bodyPr/>
          <a:lstStyle/>
          <a:p>
            <a:fld id="{E1DA383B-33CF-4E4C-9931-F27B785C8D19}" type="datetimeFigureOut">
              <a:rPr lang="en-US" smtClean="0"/>
              <a:t>1/23/2020</a:t>
            </a:fld>
            <a:endParaRPr lang="en-US"/>
          </a:p>
        </p:txBody>
      </p:sp>
      <p:sp>
        <p:nvSpPr>
          <p:cNvPr id="5" name="Footer Placeholder 4">
            <a:extLst>
              <a:ext uri="{FF2B5EF4-FFF2-40B4-BE49-F238E27FC236}">
                <a16:creationId xmlns:a16="http://schemas.microsoft.com/office/drawing/2014/main" id="{D56836CF-8760-D249-84D7-E5A158BED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02EBC-D918-5D42-AC7E-34DF35629CAB}"/>
              </a:ext>
            </a:extLst>
          </p:cNvPr>
          <p:cNvSpPr>
            <a:spLocks noGrp="1"/>
          </p:cNvSpPr>
          <p:nvPr>
            <p:ph type="sldNum" sz="quarter" idx="12"/>
          </p:nvPr>
        </p:nvSpPr>
        <p:spPr/>
        <p:txBody>
          <a:bodyPr/>
          <a:lstStyle/>
          <a:p>
            <a:fld id="{BEE88660-2A4B-A348-86D7-B86B8DDB492F}" type="slidenum">
              <a:rPr lang="en-US" smtClean="0"/>
              <a:t>‹#›</a:t>
            </a:fld>
            <a:endParaRPr lang="en-US"/>
          </a:p>
        </p:txBody>
      </p:sp>
    </p:spTree>
    <p:extLst>
      <p:ext uri="{BB962C8B-B14F-4D97-AF65-F5344CB8AC3E}">
        <p14:creationId xmlns:p14="http://schemas.microsoft.com/office/powerpoint/2010/main" val="266585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94A7-5EC9-2A4D-A09D-29DE7B5E6F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42966-CB6B-1841-AB66-B8F5F51F9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216EB1-EDE1-8D4A-B57B-2E3F885E06A6}"/>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5" name="Footer Placeholder 4">
            <a:extLst>
              <a:ext uri="{FF2B5EF4-FFF2-40B4-BE49-F238E27FC236}">
                <a16:creationId xmlns:a16="http://schemas.microsoft.com/office/drawing/2014/main" id="{795B0CB4-D782-7245-BC0A-C224B3A2E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EA32D-194E-6249-8C99-BDE071B9F731}"/>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291844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B23A-48E6-5A4B-9543-140DAA53A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FD1C5-1E5F-1349-A472-E66E1E87F1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3182C-77BC-994A-B566-E84AB3846E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3A1B16-8E09-384A-9CF8-3293FF79FAA4}"/>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6" name="Footer Placeholder 5">
            <a:extLst>
              <a:ext uri="{FF2B5EF4-FFF2-40B4-BE49-F238E27FC236}">
                <a16:creationId xmlns:a16="http://schemas.microsoft.com/office/drawing/2014/main" id="{436456B0-5118-6746-A5E6-A9A3C31BD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BBE3E-40D8-7F47-8F88-7FCF0F2F09AD}"/>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3261334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35AA-5DCD-4846-8B9F-9A8940DF6C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36BB9D-A50C-2143-BC01-F6C74FDDD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DCF663-2D87-7349-B3C9-7B122F3C58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0D84A5-8979-8545-B6A2-7064A9BD7A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0EA42C-C2F5-1B49-A6D8-CD2D9A4C0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3CF9-55DD-E94D-85F9-42236A482BE1}"/>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8" name="Footer Placeholder 7">
            <a:extLst>
              <a:ext uri="{FF2B5EF4-FFF2-40B4-BE49-F238E27FC236}">
                <a16:creationId xmlns:a16="http://schemas.microsoft.com/office/drawing/2014/main" id="{EB713161-1025-A24D-AFF4-3EB46D1E1C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3F6B6F-898E-1C44-ADB8-79FA84141301}"/>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221694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EDED-5B62-DC43-9A1C-8919E0AB6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71D0DF-6983-5E46-A6D3-2330880381B1}"/>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4" name="Footer Placeholder 3">
            <a:extLst>
              <a:ext uri="{FF2B5EF4-FFF2-40B4-BE49-F238E27FC236}">
                <a16:creationId xmlns:a16="http://schemas.microsoft.com/office/drawing/2014/main" id="{EF958EDD-56C4-8842-933C-68B16499BC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3C62E3-ED16-D141-9A86-B5119549D1A2}"/>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349621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4DBEA-0063-0C49-ADEC-0BEC9100FAD3}"/>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3" name="Footer Placeholder 2">
            <a:extLst>
              <a:ext uri="{FF2B5EF4-FFF2-40B4-BE49-F238E27FC236}">
                <a16:creationId xmlns:a16="http://schemas.microsoft.com/office/drawing/2014/main" id="{1B05CE6D-D360-B941-B131-AD8A88F91F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C240A-D331-5C41-B830-CF4011A24072}"/>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55069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5B0B-AF9B-A74F-AF0D-CFDF81790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597D6-C706-4D4A-A17A-8B3F495476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4B6E7-AA1C-864B-B563-BE22959AC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0EB58-5CFC-8B47-A9AA-B9C1313CDF24}"/>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6" name="Footer Placeholder 5">
            <a:extLst>
              <a:ext uri="{FF2B5EF4-FFF2-40B4-BE49-F238E27FC236}">
                <a16:creationId xmlns:a16="http://schemas.microsoft.com/office/drawing/2014/main" id="{D46D0FE6-4F14-214C-96F6-3766C1DAF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83409-D0E1-E54E-9D09-F1820EB90BEA}"/>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221752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AF8-9EB2-5D42-8F75-3E64D8195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89DB61-A9EA-3F4E-A22B-B1F21AF241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02A4E0-73C0-8B4F-99FB-83D9D647B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02E4FE-F40C-8441-BA67-A157E5F99423}"/>
              </a:ext>
            </a:extLst>
          </p:cNvPr>
          <p:cNvSpPr>
            <a:spLocks noGrp="1"/>
          </p:cNvSpPr>
          <p:nvPr>
            <p:ph type="dt" sz="half" idx="10"/>
          </p:nvPr>
        </p:nvSpPr>
        <p:spPr/>
        <p:txBody>
          <a:bodyPr/>
          <a:lstStyle/>
          <a:p>
            <a:fld id="{5142DC05-EB49-9547-A397-73C1DF7FCAB5}" type="datetimeFigureOut">
              <a:rPr lang="en-US" smtClean="0"/>
              <a:t>1/23/2020</a:t>
            </a:fld>
            <a:endParaRPr lang="en-US"/>
          </a:p>
        </p:txBody>
      </p:sp>
      <p:sp>
        <p:nvSpPr>
          <p:cNvPr id="6" name="Footer Placeholder 5">
            <a:extLst>
              <a:ext uri="{FF2B5EF4-FFF2-40B4-BE49-F238E27FC236}">
                <a16:creationId xmlns:a16="http://schemas.microsoft.com/office/drawing/2014/main" id="{706F26CD-A77D-7F44-8E10-3CBB60B84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F7C3D-14C9-9B42-9EEE-1C7EE806CBE5}"/>
              </a:ext>
            </a:extLst>
          </p:cNvPr>
          <p:cNvSpPr>
            <a:spLocks noGrp="1"/>
          </p:cNvSpPr>
          <p:nvPr>
            <p:ph type="sldNum" sz="quarter" idx="12"/>
          </p:nvPr>
        </p:nvSpPr>
        <p:spPr/>
        <p:txBody>
          <a:bodyPr/>
          <a:lstStyle/>
          <a:p>
            <a:fld id="{AEBEEF01-B86A-544F-9631-878D0DDD3DAF}" type="slidenum">
              <a:rPr lang="en-US" smtClean="0"/>
              <a:t>‹#›</a:t>
            </a:fld>
            <a:endParaRPr lang="en-US"/>
          </a:p>
        </p:txBody>
      </p:sp>
    </p:spTree>
    <p:extLst>
      <p:ext uri="{BB962C8B-B14F-4D97-AF65-F5344CB8AC3E}">
        <p14:creationId xmlns:p14="http://schemas.microsoft.com/office/powerpoint/2010/main" val="334093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CD5498-54B2-054C-97C3-74E7B69B3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FAC8F-A18E-A544-BC30-53F5DC573E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3293B-8758-454B-B026-2CF75656D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2DC05-EB49-9547-A397-73C1DF7FCAB5}" type="datetimeFigureOut">
              <a:rPr lang="en-US" smtClean="0"/>
              <a:t>1/23/2020</a:t>
            </a:fld>
            <a:endParaRPr lang="en-US"/>
          </a:p>
        </p:txBody>
      </p:sp>
      <p:sp>
        <p:nvSpPr>
          <p:cNvPr id="5" name="Footer Placeholder 4">
            <a:extLst>
              <a:ext uri="{FF2B5EF4-FFF2-40B4-BE49-F238E27FC236}">
                <a16:creationId xmlns:a16="http://schemas.microsoft.com/office/drawing/2014/main" id="{D0F60686-DA63-364C-8F56-4A6B2D3F3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125630-8244-F341-81CA-200785DB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EEF01-B86A-544F-9631-878D0DDD3DAF}" type="slidenum">
              <a:rPr lang="en-US" smtClean="0"/>
              <a:t>‹#›</a:t>
            </a:fld>
            <a:endParaRPr lang="en-US"/>
          </a:p>
        </p:txBody>
      </p:sp>
    </p:spTree>
    <p:extLst>
      <p:ext uri="{BB962C8B-B14F-4D97-AF65-F5344CB8AC3E}">
        <p14:creationId xmlns:p14="http://schemas.microsoft.com/office/powerpoint/2010/main" val="1381509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0D008-4329-0E47-AB7C-BE6224F3FA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B73A26-EA67-4149-A6E1-7C7AEB4728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78712-0DED-1D40-9A57-F5A66ED77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383B-33CF-4E4C-9931-F27B785C8D19}" type="datetimeFigureOut">
              <a:rPr lang="en-US" smtClean="0"/>
              <a:t>1/23/2020</a:t>
            </a:fld>
            <a:endParaRPr lang="en-US"/>
          </a:p>
        </p:txBody>
      </p:sp>
      <p:sp>
        <p:nvSpPr>
          <p:cNvPr id="5" name="Footer Placeholder 4">
            <a:extLst>
              <a:ext uri="{FF2B5EF4-FFF2-40B4-BE49-F238E27FC236}">
                <a16:creationId xmlns:a16="http://schemas.microsoft.com/office/drawing/2014/main" id="{5A1D4EFC-129C-1B4E-9D16-0E6E8494C7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6C61C0-72BE-8C49-8F00-36322872B0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88660-2A4B-A348-86D7-B86B8DDB492F}" type="slidenum">
              <a:rPr lang="en-US" smtClean="0"/>
              <a:t>‹#›</a:t>
            </a:fld>
            <a:endParaRPr lang="en-US"/>
          </a:p>
        </p:txBody>
      </p:sp>
    </p:spTree>
    <p:extLst>
      <p:ext uri="{BB962C8B-B14F-4D97-AF65-F5344CB8AC3E}">
        <p14:creationId xmlns:p14="http://schemas.microsoft.com/office/powerpoint/2010/main" val="118498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97628" y="320627"/>
            <a:ext cx="6079375" cy="1656071"/>
          </a:xfrm>
        </p:spPr>
        <p:txBody>
          <a:bodyPr>
            <a:normAutofit fontScale="90000"/>
          </a:bodyPr>
          <a:lstStyle/>
          <a:p>
            <a:r>
              <a:rPr lang="en-US" b="1" dirty="0"/>
              <a:t>Thank you for joining us today!</a:t>
            </a:r>
          </a:p>
        </p:txBody>
      </p:sp>
      <p:sp>
        <p:nvSpPr>
          <p:cNvPr id="3" name="Subtitle 2"/>
          <p:cNvSpPr>
            <a:spLocks noGrp="1"/>
          </p:cNvSpPr>
          <p:nvPr>
            <p:ph type="subTitle" idx="1"/>
          </p:nvPr>
        </p:nvSpPr>
        <p:spPr>
          <a:xfrm>
            <a:off x="1665316" y="2250831"/>
            <a:ext cx="9144000" cy="2919046"/>
          </a:xfrm>
        </p:spPr>
        <p:txBody>
          <a:bodyPr>
            <a:normAutofit/>
          </a:bodyPr>
          <a:lstStyle/>
          <a:p>
            <a:pPr marL="342900" indent="-342900" algn="l">
              <a:buFont typeface="Arial" panose="020B0604020202020204" pitchFamily="34" charset="0"/>
              <a:buChar char="•"/>
            </a:pPr>
            <a:r>
              <a:rPr lang="en-US" b="1" dirty="0"/>
              <a:t>To ensure the effectiveness of this web meeting:</a:t>
            </a:r>
          </a:p>
          <a:p>
            <a:pPr marL="800100" lvl="1" indent="-342900" algn="l">
              <a:buFont typeface="Arial" panose="020B0604020202020204" pitchFamily="34" charset="0"/>
              <a:buChar char="•"/>
            </a:pPr>
            <a:r>
              <a:rPr lang="en-US" dirty="0"/>
              <a:t>Only the host and presenters will be unmuted.</a:t>
            </a:r>
          </a:p>
          <a:p>
            <a:pPr marL="800100" lvl="1" indent="-342900" algn="l">
              <a:buFont typeface="Arial" panose="020B0604020202020204" pitchFamily="34" charset="0"/>
              <a:buChar char="•"/>
            </a:pPr>
            <a:r>
              <a:rPr lang="en-US" dirty="0"/>
              <a:t>All other participants will be muted during the presentation.</a:t>
            </a:r>
          </a:p>
          <a:p>
            <a:pPr marL="800100" lvl="1" indent="-342900" algn="l">
              <a:buFont typeface="Arial" panose="020B0604020202020204" pitchFamily="34" charset="0"/>
              <a:buChar char="•"/>
            </a:pPr>
            <a:r>
              <a:rPr lang="en-US" dirty="0"/>
              <a:t>View settings can be adjusted by clicking on the navigation bar above the video or by dragging and placing the video on the lower right corner of the screen.</a:t>
            </a:r>
          </a:p>
          <a:p>
            <a:pPr marL="342900" indent="-342900" algn="l">
              <a:buFont typeface="Arial" panose="020B0604020202020204" pitchFamily="34" charset="0"/>
              <a:buChar char="•"/>
            </a:pPr>
            <a:r>
              <a:rPr lang="en-US" b="1" dirty="0"/>
              <a:t>We encourage and welcome your questions!  </a:t>
            </a:r>
          </a:p>
          <a:p>
            <a:pPr marL="800100" lvl="1" indent="-342900" algn="l">
              <a:buFont typeface="Arial" panose="020B0604020202020204" pitchFamily="34" charset="0"/>
              <a:buChar char="•"/>
            </a:pPr>
            <a:r>
              <a:rPr lang="en-US" dirty="0"/>
              <a:t>Please use the ZOOM Chat function to submit questions.</a:t>
            </a:r>
          </a:p>
          <a:p>
            <a:pPr marL="800100" lvl="1" indent="-342900" algn="l">
              <a:buFont typeface="Arial" panose="020B0604020202020204" pitchFamily="34" charset="0"/>
              <a:buChar char="•"/>
            </a:pPr>
            <a:r>
              <a:rPr lang="en-US" dirty="0"/>
              <a:t>At set breaks, questions will be addressed by the presenters.</a:t>
            </a:r>
          </a:p>
        </p:txBody>
      </p:sp>
      <p:pic>
        <p:nvPicPr>
          <p:cNvPr id="7" name="Picture 6"/>
          <p:cNvPicPr>
            <a:picLocks noChangeAspect="1"/>
          </p:cNvPicPr>
          <p:nvPr/>
        </p:nvPicPr>
        <p:blipFill>
          <a:blip r:embed="rId2"/>
          <a:stretch>
            <a:fillRect/>
          </a:stretch>
        </p:blipFill>
        <p:spPr>
          <a:xfrm>
            <a:off x="527383" y="5320376"/>
            <a:ext cx="3448050" cy="742950"/>
          </a:xfrm>
          <a:prstGeom prst="rect">
            <a:avLst/>
          </a:prstGeom>
        </p:spPr>
      </p:pic>
      <p:sp>
        <p:nvSpPr>
          <p:cNvPr id="8" name="Left Arrow 7"/>
          <p:cNvSpPr/>
          <p:nvPr/>
        </p:nvSpPr>
        <p:spPr>
          <a:xfrm>
            <a:off x="3881773" y="5298963"/>
            <a:ext cx="1987138" cy="996950"/>
          </a:xfrm>
          <a:prstGeom prst="leftArrow">
            <a:avLst/>
          </a:prstGeom>
          <a:solidFill>
            <a:srgbClr val="289C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the Chat function</a:t>
            </a:r>
          </a:p>
        </p:txBody>
      </p:sp>
      <p:pic>
        <p:nvPicPr>
          <p:cNvPr id="9" name="Picture 8"/>
          <p:cNvPicPr>
            <a:picLocks noChangeAspect="1"/>
          </p:cNvPicPr>
          <p:nvPr/>
        </p:nvPicPr>
        <p:blipFill>
          <a:blip r:embed="rId3"/>
          <a:stretch>
            <a:fillRect/>
          </a:stretch>
        </p:blipFill>
        <p:spPr>
          <a:xfrm>
            <a:off x="8335604" y="5320376"/>
            <a:ext cx="3067050" cy="904875"/>
          </a:xfrm>
          <a:prstGeom prst="rect">
            <a:avLst/>
          </a:prstGeom>
          <a:ln w="28575">
            <a:solidFill>
              <a:schemeClr val="tx1"/>
            </a:solidFill>
          </a:ln>
        </p:spPr>
      </p:pic>
      <p:sp>
        <p:nvSpPr>
          <p:cNvPr id="10" name="Right Arrow 9"/>
          <p:cNvSpPr/>
          <p:nvPr/>
        </p:nvSpPr>
        <p:spPr>
          <a:xfrm>
            <a:off x="6046123" y="5298963"/>
            <a:ext cx="2173838" cy="996950"/>
          </a:xfrm>
          <a:prstGeom prst="rightArrow">
            <a:avLst/>
          </a:prstGeom>
          <a:solidFill>
            <a:srgbClr val="269C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Type questions in the Chat section</a:t>
            </a:r>
          </a:p>
        </p:txBody>
      </p:sp>
      <p:pic>
        <p:nvPicPr>
          <p:cNvPr id="11" name="Picture 10">
            <a:extLst>
              <a:ext uri="{FF2B5EF4-FFF2-40B4-BE49-F238E27FC236}">
                <a16:creationId xmlns:a16="http://schemas.microsoft.com/office/drawing/2014/main" id="{F24946EB-F087-4053-ADE6-F6CADCC09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2649" y="258185"/>
            <a:ext cx="1133333" cy="1780952"/>
          </a:xfrm>
          <a:prstGeom prst="rect">
            <a:avLst/>
          </a:prstGeom>
        </p:spPr>
      </p:pic>
      <p:pic>
        <p:nvPicPr>
          <p:cNvPr id="5" name="Picture 4" descr="A close up of a logo&#10;&#10;Description automatically generated">
            <a:extLst>
              <a:ext uri="{FF2B5EF4-FFF2-40B4-BE49-F238E27FC236}">
                <a16:creationId xmlns:a16="http://schemas.microsoft.com/office/drawing/2014/main" id="{8169A88A-D180-4C86-8253-6C979C0938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383" y="648163"/>
            <a:ext cx="1857168" cy="997881"/>
          </a:xfrm>
          <a:prstGeom prst="rect">
            <a:avLst/>
          </a:prstGeom>
        </p:spPr>
      </p:pic>
    </p:spTree>
    <p:extLst>
      <p:ext uri="{BB962C8B-B14F-4D97-AF65-F5344CB8AC3E}">
        <p14:creationId xmlns:p14="http://schemas.microsoft.com/office/powerpoint/2010/main" val="659334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6F9B7-8E42-6648-ACF2-4CEEDE31A38B}"/>
              </a:ext>
            </a:extLst>
          </p:cNvPr>
          <p:cNvSpPr>
            <a:spLocks noGrp="1"/>
          </p:cNvSpPr>
          <p:nvPr>
            <p:ph type="title"/>
          </p:nvPr>
        </p:nvSpPr>
        <p:spPr/>
        <p:txBody>
          <a:bodyPr/>
          <a:lstStyle/>
          <a:p>
            <a:r>
              <a:rPr lang="en-US" dirty="0" smtClean="0">
                <a:solidFill>
                  <a:srgbClr val="00463A"/>
                </a:solidFill>
                <a:latin typeface="Arial" panose="020B0604020202020204" pitchFamily="34" charset="0"/>
                <a:cs typeface="Arial" panose="020B0604020202020204" pitchFamily="34" charset="0"/>
              </a:rPr>
              <a:t>Building Services org. change </a:t>
            </a:r>
            <a:r>
              <a:rPr lang="en-US" sz="1800" dirty="0" smtClean="0">
                <a:solidFill>
                  <a:srgbClr val="00463A"/>
                </a:solidFill>
                <a:latin typeface="Arial" panose="020B0604020202020204" pitchFamily="34" charset="0"/>
                <a:cs typeface="Arial" panose="020B0604020202020204" pitchFamily="34" charset="0"/>
              </a:rPr>
              <a:t>continued</a:t>
            </a:r>
            <a:endParaRPr lang="en-US" sz="1800" dirty="0">
              <a:solidFill>
                <a:srgbClr val="00463A"/>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81B34B69-F163-B54B-891E-78A08302401C}"/>
              </a:ext>
            </a:extLst>
          </p:cNvPr>
          <p:cNvSpPr>
            <a:spLocks noGrp="1"/>
          </p:cNvSpPr>
          <p:nvPr>
            <p:ph type="body" idx="1"/>
          </p:nvPr>
        </p:nvSpPr>
        <p:spPr/>
        <p:txBody>
          <a:bodyPr/>
          <a:lstStyle/>
          <a:p>
            <a:r>
              <a:rPr lang="en-US" dirty="0" smtClean="0">
                <a:solidFill>
                  <a:srgbClr val="00463A"/>
                </a:solidFill>
                <a:latin typeface="Arial" panose="020B0604020202020204" pitchFamily="34" charset="0"/>
                <a:cs typeface="Arial" panose="020B0604020202020204" pitchFamily="34" charset="0"/>
              </a:rPr>
              <a:t>End of 2016</a:t>
            </a:r>
            <a:endParaRPr lang="en-US" dirty="0">
              <a:solidFill>
                <a:srgbClr val="00463A"/>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F0A5E638-ECE3-074C-9050-0565BCD99787}"/>
              </a:ext>
            </a:extLst>
          </p:cNvPr>
          <p:cNvSpPr>
            <a:spLocks noGrp="1"/>
          </p:cNvSpPr>
          <p:nvPr>
            <p:ph sz="half" idx="2"/>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Interim Director announces retirement</a:t>
            </a:r>
          </a:p>
          <a:p>
            <a:r>
              <a:rPr lang="en-US" sz="2400" dirty="0" smtClean="0">
                <a:solidFill>
                  <a:srgbClr val="00463A"/>
                </a:solidFill>
                <a:latin typeface="Arial" panose="020B0604020202020204" pitchFamily="34" charset="0"/>
                <a:cs typeface="Arial" panose="020B0604020202020204" pitchFamily="34" charset="0"/>
              </a:rPr>
              <a:t>National hiring search is conducted</a:t>
            </a:r>
          </a:p>
          <a:p>
            <a:r>
              <a:rPr lang="en-US" sz="2400" dirty="0" smtClean="0">
                <a:solidFill>
                  <a:srgbClr val="00463A"/>
                </a:solidFill>
                <a:latin typeface="Arial" panose="020B0604020202020204" pitchFamily="34" charset="0"/>
                <a:cs typeface="Arial" panose="020B0604020202020204" pitchFamily="34" charset="0"/>
              </a:rPr>
              <a:t>Continued / additional organizational moves identified but put on hold</a:t>
            </a:r>
          </a:p>
          <a:p>
            <a:endParaRPr lang="en-US" sz="2400" dirty="0">
              <a:solidFill>
                <a:srgbClr val="00463A"/>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2AD7D78B-E0DC-124F-805C-4625CC5DA6E4}"/>
              </a:ext>
            </a:extLst>
          </p:cNvPr>
          <p:cNvSpPr>
            <a:spLocks noGrp="1"/>
          </p:cNvSpPr>
          <p:nvPr>
            <p:ph type="body" sz="quarter" idx="3"/>
          </p:nvPr>
        </p:nvSpPr>
        <p:spPr/>
        <p:txBody>
          <a:bodyPr/>
          <a:lstStyle/>
          <a:p>
            <a:r>
              <a:rPr lang="en-US" dirty="0" smtClean="0">
                <a:solidFill>
                  <a:srgbClr val="00463A"/>
                </a:solidFill>
                <a:latin typeface="Arial" panose="020B0604020202020204" pitchFamily="34" charset="0"/>
                <a:cs typeface="Arial" panose="020B0604020202020204" pitchFamily="34" charset="0"/>
              </a:rPr>
              <a:t>2017</a:t>
            </a:r>
            <a:endParaRPr lang="en-US" dirty="0">
              <a:solidFill>
                <a:srgbClr val="00463A"/>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2410F4BA-1A57-1945-B58E-E6B33DAC12A9}"/>
              </a:ext>
            </a:extLst>
          </p:cNvPr>
          <p:cNvSpPr>
            <a:spLocks noGrp="1"/>
          </p:cNvSpPr>
          <p:nvPr>
            <p:ph sz="quarter" idx="4"/>
          </p:nvPr>
        </p:nvSpPr>
        <p:spPr/>
        <p:txBody>
          <a:bodyPr>
            <a:normAutofit lnSpcReduction="10000"/>
          </a:bodyPr>
          <a:lstStyle/>
          <a:p>
            <a:r>
              <a:rPr lang="en-US" sz="2400" dirty="0" smtClean="0">
                <a:solidFill>
                  <a:srgbClr val="00463A"/>
                </a:solidFill>
                <a:latin typeface="Arial" panose="020B0604020202020204" pitchFamily="34" charset="0"/>
                <a:cs typeface="Arial" panose="020B0604020202020204" pitchFamily="34" charset="0"/>
              </a:rPr>
              <a:t>New Director is hired</a:t>
            </a:r>
          </a:p>
          <a:p>
            <a:r>
              <a:rPr lang="en-US" sz="2400" dirty="0" smtClean="0">
                <a:solidFill>
                  <a:srgbClr val="00463A"/>
                </a:solidFill>
                <a:latin typeface="Arial" panose="020B0604020202020204" pitchFamily="34" charset="0"/>
                <a:cs typeface="Arial" panose="020B0604020202020204" pitchFamily="34" charset="0"/>
              </a:rPr>
              <a:t>Maintenance Manager “retires”</a:t>
            </a:r>
          </a:p>
          <a:p>
            <a:r>
              <a:rPr lang="en-US" sz="2400" dirty="0" smtClean="0">
                <a:solidFill>
                  <a:srgbClr val="00463A"/>
                </a:solidFill>
                <a:latin typeface="Arial" panose="020B0604020202020204" pitchFamily="34" charset="0"/>
                <a:cs typeface="Arial" panose="020B0604020202020204" pitchFamily="34" charset="0"/>
              </a:rPr>
              <a:t>Assistant Managers become Managers reporting to Director</a:t>
            </a:r>
          </a:p>
          <a:p>
            <a:r>
              <a:rPr lang="en-US" sz="2400" dirty="0" smtClean="0">
                <a:solidFill>
                  <a:srgbClr val="00463A"/>
                </a:solidFill>
                <a:latin typeface="Arial" panose="020B0604020202020204" pitchFamily="34" charset="0"/>
                <a:cs typeface="Arial" panose="020B0604020202020204" pitchFamily="34" charset="0"/>
              </a:rPr>
              <a:t>Administrative Supervisor takes position in new department</a:t>
            </a:r>
          </a:p>
          <a:p>
            <a:r>
              <a:rPr lang="en-US" sz="2400" dirty="0" smtClean="0">
                <a:solidFill>
                  <a:srgbClr val="00463A"/>
                </a:solidFill>
                <a:latin typeface="Arial" panose="020B0604020202020204" pitchFamily="34" charset="0"/>
                <a:cs typeface="Arial" panose="020B0604020202020204" pitchFamily="34" charset="0"/>
              </a:rPr>
              <a:t>I began as acting Supervisor of Administrative team</a:t>
            </a:r>
          </a:p>
          <a:p>
            <a:pPr lvl="1"/>
            <a:r>
              <a:rPr lang="en-US" sz="2000" dirty="0" smtClean="0">
                <a:solidFill>
                  <a:srgbClr val="00463A"/>
                </a:solidFill>
                <a:latin typeface="Arial" panose="020B0604020202020204" pitchFamily="34" charset="0"/>
                <a:cs typeface="Arial" panose="020B0604020202020204" pitchFamily="34" charset="0"/>
              </a:rPr>
              <a:t>Interim assignment until plans were finalized</a:t>
            </a:r>
          </a:p>
        </p:txBody>
      </p:sp>
      <p:sp>
        <p:nvSpPr>
          <p:cNvPr id="10" name="Rectangle 9">
            <a:extLst>
              <a:ext uri="{FF2B5EF4-FFF2-40B4-BE49-F238E27FC236}">
                <a16:creationId xmlns:a16="http://schemas.microsoft.com/office/drawing/2014/main" id="{5C960F75-9F2E-1A4C-90F4-8B82D45CD995}"/>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056616-E87B-614B-A91E-C5C39C14442F}"/>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13" name="Picture 12">
            <a:extLst>
              <a:ext uri="{FF2B5EF4-FFF2-40B4-BE49-F238E27FC236}">
                <a16:creationId xmlns:a16="http://schemas.microsoft.com/office/drawing/2014/main" id="{774BC26E-A0DA-864D-9DC4-2FCB430EF8D5}"/>
              </a:ext>
            </a:extLst>
          </p:cNvPr>
          <p:cNvPicPr>
            <a:picLocks noChangeAspect="1"/>
          </p:cNvPicPr>
          <p:nvPr/>
        </p:nvPicPr>
        <p:blipFill>
          <a:blip r:embed="rId3"/>
          <a:stretch>
            <a:fillRect/>
          </a:stretch>
        </p:blipFill>
        <p:spPr>
          <a:xfrm rot="16200000">
            <a:off x="-931700" y="1193940"/>
            <a:ext cx="1863399" cy="205774"/>
          </a:xfrm>
          <a:prstGeom prst="rect">
            <a:avLst/>
          </a:prstGeom>
        </p:spPr>
      </p:pic>
    </p:spTree>
    <p:extLst>
      <p:ext uri="{BB962C8B-B14F-4D97-AF65-F5344CB8AC3E}">
        <p14:creationId xmlns:p14="http://schemas.microsoft.com/office/powerpoint/2010/main" val="2456482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Initial organizational </a:t>
            </a:r>
            <a:r>
              <a:rPr lang="en-US" dirty="0">
                <a:solidFill>
                  <a:srgbClr val="00463A"/>
                </a:solidFill>
                <a:latin typeface="Arial" panose="020B0604020202020204" pitchFamily="34" charset="0"/>
                <a:cs typeface="Arial" panose="020B0604020202020204" pitchFamily="34" charset="0"/>
              </a:rPr>
              <a:t>c</a:t>
            </a:r>
            <a:r>
              <a:rPr lang="en-US" dirty="0" smtClean="0">
                <a:solidFill>
                  <a:srgbClr val="00463A"/>
                </a:solidFill>
                <a:latin typeface="Arial" panose="020B0604020202020204" pitchFamily="34" charset="0"/>
                <a:cs typeface="Arial" panose="020B0604020202020204" pitchFamily="34" charset="0"/>
              </a:rPr>
              <a:t>hart</a:t>
            </a:r>
            <a:endParaRPr lang="en-US" dirty="0">
              <a:solidFill>
                <a:srgbClr val="00463A"/>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1945340" y="1519004"/>
            <a:ext cx="8110555" cy="4850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3"/>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4"/>
          <a:stretch>
            <a:fillRect/>
          </a:stretch>
        </p:blipFill>
        <p:spPr>
          <a:xfrm>
            <a:off x="5164301" y="-102887"/>
            <a:ext cx="1863399" cy="205774"/>
          </a:xfrm>
          <a:prstGeom prst="rect">
            <a:avLst/>
          </a:prstGeom>
        </p:spPr>
      </p:pic>
    </p:spTree>
    <p:extLst>
      <p:ext uri="{BB962C8B-B14F-4D97-AF65-F5344CB8AC3E}">
        <p14:creationId xmlns:p14="http://schemas.microsoft.com/office/powerpoint/2010/main" val="127818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7FCA67-6A96-5E4D-ABDA-8847E56F712D}"/>
              </a:ext>
            </a:extLst>
          </p:cNvPr>
          <p:cNvSpPr/>
          <p:nvPr/>
        </p:nvSpPr>
        <p:spPr>
          <a:xfrm>
            <a:off x="0" y="0"/>
            <a:ext cx="12192000" cy="6858433"/>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r>
              <a:rPr lang="en-US" sz="2400" dirty="0" smtClean="0">
                <a:solidFill>
                  <a:schemeClr val="bg1"/>
                </a:solidFill>
                <a:latin typeface="Arial" panose="020B0604020202020204" pitchFamily="34" charset="0"/>
                <a:cs typeface="Arial" panose="020B0604020202020204" pitchFamily="34" charset="0"/>
              </a:rPr>
              <a:t>It all started with a plan…</a:t>
            </a:r>
          </a:p>
          <a:p>
            <a:r>
              <a:rPr lang="en-US" sz="2400" dirty="0" smtClean="0">
                <a:solidFill>
                  <a:schemeClr val="bg1"/>
                </a:solidFill>
                <a:latin typeface="Arial" panose="020B0604020202020204" pitchFamily="34" charset="0"/>
                <a:cs typeface="Arial" panose="020B0604020202020204" pitchFamily="34" charset="0"/>
              </a:rPr>
              <a:t>Met with new Director on his first day</a:t>
            </a:r>
          </a:p>
          <a:p>
            <a:r>
              <a:rPr lang="en-US" sz="2400" dirty="0" smtClean="0">
                <a:solidFill>
                  <a:schemeClr val="bg1"/>
                </a:solidFill>
                <a:latin typeface="Arial" panose="020B0604020202020204" pitchFamily="34" charset="0"/>
                <a:cs typeface="Arial" panose="020B0604020202020204" pitchFamily="34" charset="0"/>
              </a:rPr>
              <a:t>Presented idea, data, and business case for formation of the a centralized office to support all of Building Services</a:t>
            </a:r>
          </a:p>
          <a:p>
            <a:pPr lvl="1"/>
            <a:r>
              <a:rPr lang="en-US" sz="2000" dirty="0" smtClean="0">
                <a:solidFill>
                  <a:schemeClr val="bg1"/>
                </a:solidFill>
                <a:latin typeface="Arial" panose="020B0604020202020204" pitchFamily="34" charset="0"/>
                <a:cs typeface="Arial" panose="020B0604020202020204" pitchFamily="34" charset="0"/>
              </a:rPr>
              <a:t>Discussed previous inefficiencies</a:t>
            </a:r>
          </a:p>
          <a:p>
            <a:pPr lvl="1"/>
            <a:r>
              <a:rPr lang="en-US" sz="2000" dirty="0" smtClean="0">
                <a:solidFill>
                  <a:schemeClr val="bg1"/>
                </a:solidFill>
                <a:latin typeface="Arial" panose="020B0604020202020204" pitchFamily="34" charset="0"/>
                <a:cs typeface="Arial" panose="020B0604020202020204" pitchFamily="34" charset="0"/>
              </a:rPr>
              <a:t>Went through the proposed organizational changes</a:t>
            </a:r>
          </a:p>
          <a:p>
            <a:pPr lvl="1"/>
            <a:r>
              <a:rPr lang="en-US" sz="2000" dirty="0" smtClean="0">
                <a:solidFill>
                  <a:schemeClr val="bg1"/>
                </a:solidFill>
                <a:latin typeface="Arial" panose="020B0604020202020204" pitchFamily="34" charset="0"/>
                <a:cs typeface="Arial" panose="020B0604020202020204" pitchFamily="34" charset="0"/>
              </a:rPr>
              <a:t>Determined efficiencies</a:t>
            </a:r>
          </a:p>
          <a:p>
            <a:pPr lvl="1"/>
            <a:r>
              <a:rPr lang="en-US" sz="2000" dirty="0" smtClean="0">
                <a:solidFill>
                  <a:schemeClr val="bg1"/>
                </a:solidFill>
                <a:latin typeface="Arial" panose="020B0604020202020204" pitchFamily="34" charset="0"/>
                <a:cs typeface="Arial" panose="020B0604020202020204" pitchFamily="34" charset="0"/>
              </a:rPr>
              <a:t>Presented location options</a:t>
            </a:r>
          </a:p>
          <a:p>
            <a:r>
              <a:rPr lang="en-US" sz="2400" dirty="0" smtClean="0">
                <a:solidFill>
                  <a:schemeClr val="bg1"/>
                </a:solidFill>
                <a:latin typeface="Arial" panose="020B0604020202020204" pitchFamily="34" charset="0"/>
                <a:cs typeface="Arial" panose="020B0604020202020204" pitchFamily="34" charset="0"/>
              </a:rPr>
              <a:t>Approval granted!</a:t>
            </a:r>
          </a:p>
          <a:p>
            <a:r>
              <a:rPr lang="en-US" sz="2400" dirty="0" smtClean="0">
                <a:solidFill>
                  <a:schemeClr val="bg1"/>
                </a:solidFill>
                <a:latin typeface="Arial" panose="020B0604020202020204" pitchFamily="34" charset="0"/>
                <a:cs typeface="Arial" panose="020B0604020202020204" pitchFamily="34" charset="0"/>
              </a:rPr>
              <a:t>Renovation began</a:t>
            </a:r>
          </a:p>
          <a:p>
            <a:pPr lvl="1"/>
            <a:endParaRPr lang="en-US" sz="1600" dirty="0">
              <a:solidFill>
                <a:schemeClr val="bg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chemeClr val="bg1"/>
                </a:solidFill>
                <a:latin typeface="Arial" panose="020B0604020202020204" pitchFamily="34" charset="0"/>
                <a:cs typeface="Arial" panose="020B0604020202020204" pitchFamily="34" charset="0"/>
              </a:rPr>
              <a:t>Formation of the Building Services Business Office</a:t>
            </a:r>
            <a:endParaRPr lang="en-US"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2F32B3A-D065-F640-9CBF-B0C00B685BF1}"/>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3"/>
            <a:ext cx="4240306" cy="42403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800" y="1033229"/>
            <a:ext cx="4240739" cy="42407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1792" y="1768662"/>
            <a:ext cx="4240739" cy="424073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261" y="2617694"/>
            <a:ext cx="4240739" cy="4240739"/>
          </a:xfrm>
          <a:prstGeom prst="rect">
            <a:avLst/>
          </a:prstGeom>
        </p:spPr>
      </p:pic>
    </p:spTree>
    <p:extLst>
      <p:ext uri="{BB962C8B-B14F-4D97-AF65-F5344CB8AC3E}">
        <p14:creationId xmlns:p14="http://schemas.microsoft.com/office/powerpoint/2010/main" val="2604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6F9B7-8E42-6648-ACF2-4CEEDE31A38B}"/>
              </a:ext>
            </a:extLst>
          </p:cNvPr>
          <p:cNvSpPr>
            <a:spLocks noGrp="1"/>
          </p:cNvSpPr>
          <p:nvPr>
            <p:ph type="title"/>
          </p:nvPr>
        </p:nvSpPr>
        <p:spPr/>
        <p:txBody>
          <a:bodyPr/>
          <a:lstStyle/>
          <a:p>
            <a:r>
              <a:rPr lang="en-US" dirty="0" smtClean="0">
                <a:solidFill>
                  <a:srgbClr val="00463A"/>
                </a:solidFill>
                <a:latin typeface="Arial" panose="020B0604020202020204" pitchFamily="34" charset="0"/>
                <a:cs typeface="Arial" panose="020B0604020202020204" pitchFamily="34" charset="0"/>
              </a:rPr>
              <a:t>What happened next?</a:t>
            </a:r>
            <a:endParaRPr lang="en-US" dirty="0">
              <a:solidFill>
                <a:srgbClr val="00463A"/>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81B34B69-F163-B54B-891E-78A08302401C}"/>
              </a:ext>
            </a:extLst>
          </p:cNvPr>
          <p:cNvSpPr>
            <a:spLocks noGrp="1"/>
          </p:cNvSpPr>
          <p:nvPr>
            <p:ph type="body" idx="1"/>
          </p:nvPr>
        </p:nvSpPr>
        <p:spPr/>
        <p:txBody>
          <a:bodyPr/>
          <a:lstStyle/>
          <a:p>
            <a:r>
              <a:rPr lang="en-US" dirty="0" smtClean="0">
                <a:solidFill>
                  <a:srgbClr val="00463A"/>
                </a:solidFill>
                <a:latin typeface="Arial" panose="020B0604020202020204" pitchFamily="34" charset="0"/>
                <a:cs typeface="Arial" panose="020B0604020202020204" pitchFamily="34" charset="0"/>
              </a:rPr>
              <a:t>Reporting structure changes</a:t>
            </a:r>
            <a:endParaRPr lang="en-US" dirty="0">
              <a:solidFill>
                <a:srgbClr val="00463A"/>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F0A5E638-ECE3-074C-9050-0565BCD99787}"/>
              </a:ext>
            </a:extLst>
          </p:cNvPr>
          <p:cNvSpPr>
            <a:spLocks noGrp="1"/>
          </p:cNvSpPr>
          <p:nvPr>
            <p:ph sz="half" idx="2"/>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I began reporting directly to the Director of Building Services</a:t>
            </a:r>
          </a:p>
          <a:p>
            <a:r>
              <a:rPr lang="en-US" sz="2400" dirty="0" smtClean="0">
                <a:solidFill>
                  <a:srgbClr val="00463A"/>
                </a:solidFill>
                <a:latin typeface="Arial" panose="020B0604020202020204" pitchFamily="34" charset="0"/>
                <a:cs typeface="Arial" panose="020B0604020202020204" pitchFamily="34" charset="0"/>
              </a:rPr>
              <a:t>4 Administrative Assistants added to my reporting line</a:t>
            </a:r>
          </a:p>
          <a:p>
            <a:r>
              <a:rPr lang="en-US" sz="2400" dirty="0" smtClean="0">
                <a:solidFill>
                  <a:srgbClr val="00463A"/>
                </a:solidFill>
                <a:latin typeface="Arial" panose="020B0604020202020204" pitchFamily="34" charset="0"/>
                <a:cs typeface="Arial" panose="020B0604020202020204" pitchFamily="34" charset="0"/>
              </a:rPr>
              <a:t>2 additional Operations Coordinators added to reporting line</a:t>
            </a:r>
          </a:p>
          <a:p>
            <a:endParaRPr lang="en-US" sz="2400" dirty="0">
              <a:solidFill>
                <a:srgbClr val="00463A"/>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2AD7D78B-E0DC-124F-805C-4625CC5DA6E4}"/>
              </a:ext>
            </a:extLst>
          </p:cNvPr>
          <p:cNvSpPr>
            <a:spLocks noGrp="1"/>
          </p:cNvSpPr>
          <p:nvPr>
            <p:ph type="body" sz="quarter" idx="3"/>
          </p:nvPr>
        </p:nvSpPr>
        <p:spPr/>
        <p:txBody>
          <a:bodyPr/>
          <a:lstStyle/>
          <a:p>
            <a:r>
              <a:rPr lang="en-US" dirty="0" smtClean="0">
                <a:solidFill>
                  <a:srgbClr val="00463A"/>
                </a:solidFill>
                <a:latin typeface="Arial" panose="020B0604020202020204" pitchFamily="34" charset="0"/>
                <a:cs typeface="Arial" panose="020B0604020202020204" pitchFamily="34" charset="0"/>
              </a:rPr>
              <a:t>Job duty assignment deep dive</a:t>
            </a:r>
            <a:endParaRPr lang="en-US" dirty="0">
              <a:solidFill>
                <a:srgbClr val="00463A"/>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2410F4BA-1A57-1945-B58E-E6B33DAC12A9}"/>
              </a:ext>
            </a:extLst>
          </p:cNvPr>
          <p:cNvSpPr>
            <a:spLocks noGrp="1"/>
          </p:cNvSpPr>
          <p:nvPr>
            <p:ph sz="quarter" idx="4"/>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Reviewed list of previous job assignments</a:t>
            </a:r>
          </a:p>
          <a:p>
            <a:r>
              <a:rPr lang="en-US" sz="2400" dirty="0" smtClean="0">
                <a:solidFill>
                  <a:srgbClr val="00463A"/>
                </a:solidFill>
                <a:latin typeface="Arial" panose="020B0604020202020204" pitchFamily="34" charset="0"/>
                <a:cs typeface="Arial" panose="020B0604020202020204" pitchFamily="34" charset="0"/>
              </a:rPr>
              <a:t>Met with all staff members and asked the following questions:</a:t>
            </a:r>
          </a:p>
          <a:p>
            <a:pPr lvl="1"/>
            <a:r>
              <a:rPr lang="en-US" sz="2000" dirty="0" smtClean="0">
                <a:solidFill>
                  <a:srgbClr val="00463A"/>
                </a:solidFill>
                <a:latin typeface="Arial" panose="020B0604020202020204" pitchFamily="34" charset="0"/>
                <a:cs typeface="Arial" panose="020B0604020202020204" pitchFamily="34" charset="0"/>
              </a:rPr>
              <a:t>What do you like to do?</a:t>
            </a:r>
          </a:p>
          <a:p>
            <a:pPr lvl="1"/>
            <a:r>
              <a:rPr lang="en-US" sz="2000" dirty="0" smtClean="0">
                <a:solidFill>
                  <a:srgbClr val="00463A"/>
                </a:solidFill>
                <a:latin typeface="Arial" panose="020B0604020202020204" pitchFamily="34" charset="0"/>
                <a:cs typeface="Arial" panose="020B0604020202020204" pitchFamily="34" charset="0"/>
              </a:rPr>
              <a:t>What do you least enjoy doing?</a:t>
            </a:r>
          </a:p>
          <a:p>
            <a:pPr lvl="1"/>
            <a:r>
              <a:rPr lang="en-US" sz="2000" dirty="0" smtClean="0">
                <a:solidFill>
                  <a:srgbClr val="00463A"/>
                </a:solidFill>
                <a:latin typeface="Arial" panose="020B0604020202020204" pitchFamily="34" charset="0"/>
                <a:cs typeface="Arial" panose="020B0604020202020204" pitchFamily="34" charset="0"/>
              </a:rPr>
              <a:t>What would you like to be backup for?</a:t>
            </a:r>
          </a:p>
          <a:p>
            <a:pPr lvl="1"/>
            <a:endParaRPr lang="en-US" sz="2000" dirty="0">
              <a:solidFill>
                <a:srgbClr val="00463A"/>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C960F75-9F2E-1A4C-90F4-8B82D45CD995}"/>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056616-E87B-614B-A91E-C5C39C14442F}"/>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13" name="Picture 12">
            <a:extLst>
              <a:ext uri="{FF2B5EF4-FFF2-40B4-BE49-F238E27FC236}">
                <a16:creationId xmlns:a16="http://schemas.microsoft.com/office/drawing/2014/main" id="{774BC26E-A0DA-864D-9DC4-2FCB430EF8D5}"/>
              </a:ext>
            </a:extLst>
          </p:cNvPr>
          <p:cNvPicPr>
            <a:picLocks noChangeAspect="1"/>
          </p:cNvPicPr>
          <p:nvPr/>
        </p:nvPicPr>
        <p:blipFill>
          <a:blip r:embed="rId3"/>
          <a:stretch>
            <a:fillRect/>
          </a:stretch>
        </p:blipFill>
        <p:spPr>
          <a:xfrm rot="16200000">
            <a:off x="-931700" y="1193940"/>
            <a:ext cx="1863399" cy="20577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064" y="1928119"/>
            <a:ext cx="6392316" cy="4261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32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Updated job duties</a:t>
            </a:r>
            <a:endParaRPr lang="en-US"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3"/>
          <a:stretch>
            <a:fillRect/>
          </a:stretch>
        </p:blipFill>
        <p:spPr>
          <a:xfrm>
            <a:off x="5164301" y="-102887"/>
            <a:ext cx="1863399" cy="205774"/>
          </a:xfrm>
          <a:prstGeom prst="rect">
            <a:avLst/>
          </a:prstGeom>
        </p:spPr>
      </p:pic>
      <p:pic>
        <p:nvPicPr>
          <p:cNvPr id="11" name="Picture 10"/>
          <p:cNvPicPr>
            <a:picLocks noChangeAspect="1"/>
          </p:cNvPicPr>
          <p:nvPr/>
        </p:nvPicPr>
        <p:blipFill>
          <a:blip r:embed="rId4"/>
          <a:stretch>
            <a:fillRect/>
          </a:stretch>
        </p:blipFill>
        <p:spPr>
          <a:xfrm>
            <a:off x="5164301" y="1321446"/>
            <a:ext cx="6702102" cy="5001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a:stretch>
            <a:fillRect/>
          </a:stretch>
        </p:blipFill>
        <p:spPr>
          <a:xfrm>
            <a:off x="293597" y="1328484"/>
            <a:ext cx="4764921" cy="499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7801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6F9B7-8E42-6648-ACF2-4CEEDE31A38B}"/>
              </a:ext>
            </a:extLst>
          </p:cNvPr>
          <p:cNvSpPr>
            <a:spLocks noGrp="1"/>
          </p:cNvSpPr>
          <p:nvPr>
            <p:ph type="title"/>
          </p:nvPr>
        </p:nvSpPr>
        <p:spPr/>
        <p:txBody>
          <a:bodyPr/>
          <a:lstStyle/>
          <a:p>
            <a:r>
              <a:rPr lang="en-US" dirty="0" smtClean="0">
                <a:solidFill>
                  <a:srgbClr val="00463A"/>
                </a:solidFill>
                <a:latin typeface="Arial" panose="020B0604020202020204" pitchFamily="34" charset="0"/>
                <a:cs typeface="Arial" panose="020B0604020202020204" pitchFamily="34" charset="0"/>
              </a:rPr>
              <a:t>Focus on process</a:t>
            </a:r>
            <a:endParaRPr lang="en-US" dirty="0">
              <a:solidFill>
                <a:srgbClr val="00463A"/>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81B34B69-F163-B54B-891E-78A08302401C}"/>
              </a:ext>
            </a:extLst>
          </p:cNvPr>
          <p:cNvSpPr>
            <a:spLocks noGrp="1"/>
          </p:cNvSpPr>
          <p:nvPr>
            <p:ph type="body" idx="1"/>
          </p:nvPr>
        </p:nvSpPr>
        <p:spPr/>
        <p:txBody>
          <a:bodyPr/>
          <a:lstStyle/>
          <a:p>
            <a:r>
              <a:rPr lang="en-US" dirty="0" smtClean="0">
                <a:solidFill>
                  <a:srgbClr val="00463A"/>
                </a:solidFill>
                <a:latin typeface="Arial" panose="020B0604020202020204" pitchFamily="34" charset="0"/>
                <a:cs typeface="Arial" panose="020B0604020202020204" pitchFamily="34" charset="0"/>
              </a:rPr>
              <a:t>Current state evaluation</a:t>
            </a:r>
            <a:endParaRPr lang="en-US" dirty="0">
              <a:solidFill>
                <a:srgbClr val="00463A"/>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F0A5E638-ECE3-074C-9050-0565BCD99787}"/>
              </a:ext>
            </a:extLst>
          </p:cNvPr>
          <p:cNvSpPr>
            <a:spLocks noGrp="1"/>
          </p:cNvSpPr>
          <p:nvPr>
            <p:ph sz="half" idx="2"/>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Outdated processes and procedures</a:t>
            </a:r>
          </a:p>
          <a:p>
            <a:r>
              <a:rPr lang="en-US" sz="2400" dirty="0" smtClean="0">
                <a:solidFill>
                  <a:srgbClr val="00463A"/>
                </a:solidFill>
                <a:latin typeface="Arial" panose="020B0604020202020204" pitchFamily="34" charset="0"/>
                <a:cs typeface="Arial" panose="020B0604020202020204" pitchFamily="34" charset="0"/>
              </a:rPr>
              <a:t>Changing technology</a:t>
            </a:r>
          </a:p>
          <a:p>
            <a:r>
              <a:rPr lang="en-US" sz="2400" dirty="0" smtClean="0">
                <a:solidFill>
                  <a:srgbClr val="00463A"/>
                </a:solidFill>
                <a:latin typeface="Arial" panose="020B0604020202020204" pitchFamily="34" charset="0"/>
                <a:cs typeface="Arial" panose="020B0604020202020204" pitchFamily="34" charset="0"/>
              </a:rPr>
              <a:t>Staff turnover</a:t>
            </a:r>
            <a:endParaRPr lang="en-US" sz="2400" dirty="0">
              <a:solidFill>
                <a:srgbClr val="00463A"/>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2AD7D78B-E0DC-124F-805C-4625CC5DA6E4}"/>
              </a:ext>
            </a:extLst>
          </p:cNvPr>
          <p:cNvSpPr>
            <a:spLocks noGrp="1"/>
          </p:cNvSpPr>
          <p:nvPr>
            <p:ph type="body" sz="quarter" idx="3"/>
          </p:nvPr>
        </p:nvSpPr>
        <p:spPr/>
        <p:txBody>
          <a:bodyPr/>
          <a:lstStyle/>
          <a:p>
            <a:r>
              <a:rPr lang="en-US" dirty="0" smtClean="0">
                <a:solidFill>
                  <a:srgbClr val="00463A"/>
                </a:solidFill>
                <a:latin typeface="Arial" panose="020B0604020202020204" pitchFamily="34" charset="0"/>
                <a:cs typeface="Arial" panose="020B0604020202020204" pitchFamily="34" charset="0"/>
              </a:rPr>
              <a:t>Process improvement initiative</a:t>
            </a:r>
            <a:endParaRPr lang="en-US" dirty="0">
              <a:solidFill>
                <a:srgbClr val="00463A"/>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2410F4BA-1A57-1945-B58E-E6B33DAC12A9}"/>
              </a:ext>
            </a:extLst>
          </p:cNvPr>
          <p:cNvSpPr>
            <a:spLocks noGrp="1"/>
          </p:cNvSpPr>
          <p:nvPr>
            <p:ph sz="quarter" idx="4"/>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Organizational wide process improvement co-led by myself and Danielle Hook</a:t>
            </a:r>
          </a:p>
          <a:p>
            <a:r>
              <a:rPr lang="en-US" sz="2400" dirty="0" smtClean="0">
                <a:solidFill>
                  <a:srgbClr val="00463A"/>
                </a:solidFill>
                <a:latin typeface="Arial" panose="020B0604020202020204" pitchFamily="34" charset="0"/>
                <a:cs typeface="Arial" panose="020B0604020202020204" pitchFamily="34" charset="0"/>
              </a:rPr>
              <a:t>Implementation of Promapp as our unit wide process library</a:t>
            </a:r>
            <a:endParaRPr lang="en-US" sz="2400" dirty="0">
              <a:solidFill>
                <a:srgbClr val="00463A"/>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B61CBF-3E5A-9341-BC89-884A28966EF5}"/>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C4157DA-9994-1749-9CD5-9BBFB7359483}"/>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13" name="Picture 12">
            <a:extLst>
              <a:ext uri="{FF2B5EF4-FFF2-40B4-BE49-F238E27FC236}">
                <a16:creationId xmlns:a16="http://schemas.microsoft.com/office/drawing/2014/main" id="{BED601ED-6F1F-B241-8001-91F7B7E6BC67}"/>
              </a:ext>
            </a:extLst>
          </p:cNvPr>
          <p:cNvPicPr>
            <a:picLocks noChangeAspect="1"/>
          </p:cNvPicPr>
          <p:nvPr/>
        </p:nvPicPr>
        <p:blipFill>
          <a:blip r:embed="rId3"/>
          <a:stretch>
            <a:fillRect/>
          </a:stretch>
        </p:blipFill>
        <p:spPr>
          <a:xfrm>
            <a:off x="5164301" y="-102887"/>
            <a:ext cx="1863399" cy="205774"/>
          </a:xfrm>
          <a:prstGeom prst="rect">
            <a:avLst/>
          </a:prstGeom>
        </p:spPr>
      </p:pic>
    </p:spTree>
    <p:extLst>
      <p:ext uri="{BB962C8B-B14F-4D97-AF65-F5344CB8AC3E}">
        <p14:creationId xmlns:p14="http://schemas.microsoft.com/office/powerpoint/2010/main" val="3160003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856348C-4FC3-5148-9F4A-61ACCB67ACB7}"/>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2">
            <a:extLst>
              <a:ext uri="{FF2B5EF4-FFF2-40B4-BE49-F238E27FC236}">
                <a16:creationId xmlns:a16="http://schemas.microsoft.com/office/drawing/2014/main" id="{B2189CDC-1EBC-7E4F-B676-D02F97A4DD55}"/>
              </a:ext>
            </a:extLst>
          </p:cNvPr>
          <p:cNvSpPr>
            <a:spLocks noGrp="1"/>
          </p:cNvSpPr>
          <p:nvPr>
            <p:ph type="title"/>
          </p:nvPr>
        </p:nvSpPr>
        <p:spPr/>
        <p:txBody>
          <a:bodyPr/>
          <a:lstStyle/>
          <a:p>
            <a:r>
              <a:rPr lang="en-US" dirty="0" smtClean="0">
                <a:solidFill>
                  <a:srgbClr val="00463A"/>
                </a:solidFill>
                <a:latin typeface="Arial" panose="020B0604020202020204" pitchFamily="34" charset="0"/>
                <a:cs typeface="Arial" panose="020B0604020202020204" pitchFamily="34" charset="0"/>
              </a:rPr>
              <a:t>Focus on process </a:t>
            </a:r>
            <a:r>
              <a:rPr lang="en-US" sz="1800" dirty="0" smtClean="0">
                <a:solidFill>
                  <a:srgbClr val="00463A"/>
                </a:solidFill>
                <a:latin typeface="Arial" panose="020B0604020202020204" pitchFamily="34" charset="0"/>
                <a:cs typeface="Arial" panose="020B0604020202020204" pitchFamily="34" charset="0"/>
              </a:rPr>
              <a:t>continued</a:t>
            </a:r>
            <a:endParaRPr lang="en-US" sz="1800"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52CB2263-FB89-6447-95BA-122C3E9F9E91}"/>
              </a:ext>
            </a:extLst>
          </p:cNvPr>
          <p:cNvSpPr>
            <a:spLocks noGrp="1"/>
          </p:cNvSpPr>
          <p:nvPr>
            <p:ph sz="half"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Expectations set around documenting processes and procedures</a:t>
            </a:r>
          </a:p>
          <a:p>
            <a:r>
              <a:rPr lang="en-US" sz="2400" dirty="0" smtClean="0">
                <a:solidFill>
                  <a:srgbClr val="00463A"/>
                </a:solidFill>
                <a:latin typeface="Arial" panose="020B0604020202020204" pitchFamily="34" charset="0"/>
                <a:cs typeface="Arial" panose="020B0604020202020204" pitchFamily="34" charset="0"/>
              </a:rPr>
              <a:t>Implementation of cross-training for the respective teams</a:t>
            </a:r>
          </a:p>
          <a:p>
            <a:pPr lvl="1"/>
            <a:r>
              <a:rPr lang="en-US" sz="2000" dirty="0" smtClean="0">
                <a:solidFill>
                  <a:srgbClr val="00463A"/>
                </a:solidFill>
                <a:latin typeface="Arial" panose="020B0604020202020204" pitchFamily="34" charset="0"/>
                <a:cs typeface="Arial" panose="020B0604020202020204" pitchFamily="34" charset="0"/>
              </a:rPr>
              <a:t>Work Control</a:t>
            </a:r>
          </a:p>
          <a:p>
            <a:pPr lvl="1"/>
            <a:r>
              <a:rPr lang="en-US" sz="2000" dirty="0" smtClean="0">
                <a:solidFill>
                  <a:srgbClr val="00463A"/>
                </a:solidFill>
                <a:latin typeface="Arial" panose="020B0604020202020204" pitchFamily="34" charset="0"/>
                <a:cs typeface="Arial" panose="020B0604020202020204" pitchFamily="34" charset="0"/>
              </a:rPr>
              <a:t>Admin</a:t>
            </a:r>
          </a:p>
          <a:p>
            <a:r>
              <a:rPr lang="en-US" sz="2400" dirty="0" smtClean="0">
                <a:solidFill>
                  <a:srgbClr val="00463A"/>
                </a:solidFill>
                <a:latin typeface="Arial" panose="020B0604020202020204" pitchFamily="34" charset="0"/>
                <a:cs typeface="Arial" panose="020B0604020202020204" pitchFamily="34" charset="0"/>
              </a:rPr>
              <a:t>Goal of going paperless</a:t>
            </a:r>
            <a:endParaRPr lang="en-US" sz="2400" dirty="0">
              <a:solidFill>
                <a:srgbClr val="00463A"/>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05F7F27-B1A1-0C4B-96DC-FCA233426C80}"/>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F63F40A-01FE-9D47-873F-BABF074BB3B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2" name="Picture 1">
            <a:extLst>
              <a:ext uri="{FF2B5EF4-FFF2-40B4-BE49-F238E27FC236}">
                <a16:creationId xmlns:a16="http://schemas.microsoft.com/office/drawing/2014/main" id="{E8587BBE-A962-5F47-A494-04433A028085}"/>
              </a:ext>
            </a:extLst>
          </p:cNvPr>
          <p:cNvPicPr>
            <a:picLocks noChangeAspect="1"/>
          </p:cNvPicPr>
          <p:nvPr/>
        </p:nvPicPr>
        <p:blipFill>
          <a:blip r:embed="rId3"/>
          <a:stretch>
            <a:fillRect/>
          </a:stretch>
        </p:blipFill>
        <p:spPr>
          <a:xfrm rot="16200000">
            <a:off x="-931700" y="1193940"/>
            <a:ext cx="1863399" cy="205774"/>
          </a:xfrm>
          <a:prstGeom prst="rect">
            <a:avLst/>
          </a:prstGeo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199" y="1940820"/>
            <a:ext cx="5776075" cy="3736398"/>
          </a:xfrm>
        </p:spPr>
      </p:pic>
    </p:spTree>
    <p:extLst>
      <p:ext uri="{BB962C8B-B14F-4D97-AF65-F5344CB8AC3E}">
        <p14:creationId xmlns:p14="http://schemas.microsoft.com/office/powerpoint/2010/main" val="1449753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Focus on staff development</a:t>
            </a:r>
            <a:endParaRPr lang="en-US" dirty="0">
              <a:solidFill>
                <a:srgbClr val="00463A"/>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782" y="2499344"/>
            <a:ext cx="5489141" cy="3985345"/>
          </a:xfrm>
          <a:prstGeom prst="rect">
            <a:avLst/>
          </a:prstGeom>
        </p:spPr>
      </p:pic>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Emphasis placed on continuing education</a:t>
            </a:r>
          </a:p>
          <a:p>
            <a:pPr lvl="1"/>
            <a:r>
              <a:rPr lang="en-US" sz="2000" dirty="0" smtClean="0">
                <a:solidFill>
                  <a:srgbClr val="00463A"/>
                </a:solidFill>
                <a:latin typeface="Arial" panose="020B0604020202020204" pitchFamily="34" charset="0"/>
                <a:cs typeface="Arial" panose="020B0604020202020204" pitchFamily="34" charset="0"/>
              </a:rPr>
              <a:t>Life-long learner competency</a:t>
            </a:r>
          </a:p>
          <a:p>
            <a:pPr lvl="1"/>
            <a:r>
              <a:rPr lang="en-US" sz="2000" dirty="0" smtClean="0">
                <a:solidFill>
                  <a:srgbClr val="00463A"/>
                </a:solidFill>
                <a:latin typeface="Arial" panose="020B0604020202020204" pitchFamily="34" charset="0"/>
                <a:cs typeface="Arial" panose="020B0604020202020204" pitchFamily="34" charset="0"/>
              </a:rPr>
              <a:t>Encouragement of Certified Human Resource Specialist training for Admin team</a:t>
            </a:r>
          </a:p>
          <a:p>
            <a:r>
              <a:rPr lang="en-US" sz="2400" dirty="0" smtClean="0">
                <a:solidFill>
                  <a:srgbClr val="00463A"/>
                </a:solidFill>
                <a:latin typeface="Arial" panose="020B0604020202020204" pitchFamily="34" charset="0"/>
                <a:cs typeface="Arial" panose="020B0604020202020204" pitchFamily="34" charset="0"/>
              </a:rPr>
              <a:t>Performance Excellence goals related to:</a:t>
            </a:r>
          </a:p>
          <a:p>
            <a:pPr lvl="1"/>
            <a:r>
              <a:rPr lang="en-US" sz="2000" dirty="0" smtClean="0">
                <a:solidFill>
                  <a:srgbClr val="00463A"/>
                </a:solidFill>
                <a:latin typeface="Arial" panose="020B0604020202020204" pitchFamily="34" charset="0"/>
                <a:cs typeface="Arial" panose="020B0604020202020204" pitchFamily="34" charset="0"/>
              </a:rPr>
              <a:t>Committee membership</a:t>
            </a:r>
          </a:p>
          <a:p>
            <a:pPr lvl="1"/>
            <a:r>
              <a:rPr lang="en-US" sz="2000" dirty="0" smtClean="0">
                <a:solidFill>
                  <a:srgbClr val="00463A"/>
                </a:solidFill>
                <a:latin typeface="Arial" panose="020B0604020202020204" pitchFamily="34" charset="0"/>
                <a:cs typeface="Arial" panose="020B0604020202020204" pitchFamily="34" charset="0"/>
              </a:rPr>
              <a:t>Job shadowing</a:t>
            </a:r>
          </a:p>
          <a:p>
            <a:r>
              <a:rPr lang="en-US" sz="2400" dirty="0" smtClean="0">
                <a:solidFill>
                  <a:srgbClr val="00463A"/>
                </a:solidFill>
                <a:latin typeface="Arial" panose="020B0604020202020204" pitchFamily="34" charset="0"/>
                <a:cs typeface="Arial" panose="020B0604020202020204" pitchFamily="34" charset="0"/>
              </a:rPr>
              <a:t>Use of Employee Engagement Survey results</a:t>
            </a:r>
          </a:p>
          <a:p>
            <a:r>
              <a:rPr lang="en-US" sz="2400" dirty="0" smtClean="0">
                <a:solidFill>
                  <a:srgbClr val="00463A"/>
                </a:solidFill>
                <a:latin typeface="Arial" panose="020B0604020202020204" pitchFamily="34" charset="0"/>
                <a:cs typeface="Arial" panose="020B0604020202020204" pitchFamily="34" charset="0"/>
              </a:rPr>
              <a:t>Involvement in departmental goal setting for the future</a:t>
            </a:r>
          </a:p>
          <a:p>
            <a:endParaRPr lang="en-US" sz="2400" dirty="0" smtClean="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3"/>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4"/>
          <a:stretch>
            <a:fillRect/>
          </a:stretch>
        </p:blipFill>
        <p:spPr>
          <a:xfrm>
            <a:off x="5164301" y="-102887"/>
            <a:ext cx="1863399" cy="205774"/>
          </a:xfrm>
          <a:prstGeom prst="rect">
            <a:avLst/>
          </a:prstGeom>
        </p:spPr>
      </p:pic>
    </p:spTree>
    <p:extLst>
      <p:ext uri="{BB962C8B-B14F-4D97-AF65-F5344CB8AC3E}">
        <p14:creationId xmlns:p14="http://schemas.microsoft.com/office/powerpoint/2010/main" val="3139452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What about you?</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Please use the </a:t>
            </a:r>
            <a:r>
              <a:rPr lang="en-US" sz="2400" b="1" dirty="0" smtClean="0">
                <a:solidFill>
                  <a:srgbClr val="00463A"/>
                </a:solidFill>
                <a:latin typeface="Arial" panose="020B0604020202020204" pitchFamily="34" charset="0"/>
                <a:cs typeface="Arial" panose="020B0604020202020204" pitchFamily="34" charset="0"/>
              </a:rPr>
              <a:t>chat</a:t>
            </a:r>
            <a:r>
              <a:rPr lang="en-US" sz="2400" dirty="0" smtClean="0">
                <a:solidFill>
                  <a:srgbClr val="00463A"/>
                </a:solidFill>
                <a:latin typeface="Arial" panose="020B0604020202020204" pitchFamily="34" charset="0"/>
                <a:cs typeface="Arial" panose="020B0604020202020204" pitchFamily="34" charset="0"/>
              </a:rPr>
              <a:t> function to answer the following:</a:t>
            </a:r>
          </a:p>
          <a:p>
            <a:pPr lvl="1"/>
            <a:r>
              <a:rPr lang="en-US" sz="2000" dirty="0" smtClean="0">
                <a:solidFill>
                  <a:srgbClr val="00463A"/>
                </a:solidFill>
                <a:latin typeface="Arial" panose="020B0604020202020204" pitchFamily="34" charset="0"/>
                <a:cs typeface="Arial" panose="020B0604020202020204" pitchFamily="34" charset="0"/>
              </a:rPr>
              <a:t>How</a:t>
            </a:r>
            <a:r>
              <a:rPr lang="en-US" sz="2000" b="1" dirty="0" smtClean="0">
                <a:solidFill>
                  <a:srgbClr val="00463A"/>
                </a:solidFill>
                <a:latin typeface="Arial" panose="020B0604020202020204" pitchFamily="34" charset="0"/>
                <a:cs typeface="Arial" panose="020B0604020202020204" pitchFamily="34" charset="0"/>
              </a:rPr>
              <a:t> often </a:t>
            </a:r>
            <a:r>
              <a:rPr lang="en-US" sz="2000" dirty="0" smtClean="0">
                <a:solidFill>
                  <a:srgbClr val="00463A"/>
                </a:solidFill>
                <a:latin typeface="Arial" panose="020B0604020202020204" pitchFamily="34" charset="0"/>
                <a:cs typeface="Arial" panose="020B0604020202020204" pitchFamily="34" charset="0"/>
              </a:rPr>
              <a:t>do you meet with</a:t>
            </a:r>
            <a:r>
              <a:rPr lang="en-US" sz="2000" b="1" dirty="0" smtClean="0">
                <a:solidFill>
                  <a:srgbClr val="00463A"/>
                </a:solidFill>
                <a:latin typeface="Arial" panose="020B0604020202020204" pitchFamily="34" charset="0"/>
                <a:cs typeface="Arial" panose="020B0604020202020204" pitchFamily="34" charset="0"/>
              </a:rPr>
              <a:t> your supervisor?</a:t>
            </a:r>
          </a:p>
          <a:p>
            <a:pPr lvl="1"/>
            <a:endParaRPr lang="en-US" sz="2000" dirty="0">
              <a:solidFill>
                <a:srgbClr val="00463A"/>
              </a:solidFill>
              <a:latin typeface="Arial" panose="020B0604020202020204" pitchFamily="34" charset="0"/>
              <a:cs typeface="Arial" panose="020B0604020202020204" pitchFamily="34" charset="0"/>
            </a:endParaRPr>
          </a:p>
          <a:p>
            <a:pPr lvl="1"/>
            <a:r>
              <a:rPr lang="en-US" sz="2000" dirty="0" smtClean="0">
                <a:solidFill>
                  <a:srgbClr val="00463A"/>
                </a:solidFill>
                <a:latin typeface="Arial" panose="020B0604020202020204" pitchFamily="34" charset="0"/>
                <a:cs typeface="Arial" panose="020B0604020202020204" pitchFamily="34" charset="0"/>
              </a:rPr>
              <a:t>If</a:t>
            </a:r>
            <a:r>
              <a:rPr lang="en-US" sz="2000" b="1" dirty="0" smtClean="0">
                <a:solidFill>
                  <a:srgbClr val="00463A"/>
                </a:solidFill>
                <a:latin typeface="Arial" panose="020B0604020202020204" pitchFamily="34" charset="0"/>
                <a:cs typeface="Arial" panose="020B0604020202020204" pitchFamily="34" charset="0"/>
              </a:rPr>
              <a:t> you are a supervisor</a:t>
            </a:r>
            <a:r>
              <a:rPr lang="en-US" sz="2000" dirty="0" smtClean="0">
                <a:solidFill>
                  <a:srgbClr val="00463A"/>
                </a:solidFill>
                <a:latin typeface="Arial" panose="020B0604020202020204" pitchFamily="34" charset="0"/>
                <a:cs typeface="Arial" panose="020B0604020202020204" pitchFamily="34" charset="0"/>
              </a:rPr>
              <a:t>,</a:t>
            </a:r>
            <a:r>
              <a:rPr lang="en-US" sz="2000" b="1" dirty="0" smtClean="0">
                <a:solidFill>
                  <a:srgbClr val="00463A"/>
                </a:solidFill>
                <a:latin typeface="Arial" panose="020B0604020202020204" pitchFamily="34" charset="0"/>
                <a:cs typeface="Arial" panose="020B0604020202020204" pitchFamily="34" charset="0"/>
              </a:rPr>
              <a:t> </a:t>
            </a:r>
            <a:r>
              <a:rPr lang="en-US" sz="2000" dirty="0" smtClean="0">
                <a:solidFill>
                  <a:srgbClr val="00463A"/>
                </a:solidFill>
                <a:latin typeface="Arial" panose="020B0604020202020204" pitchFamily="34" charset="0"/>
                <a:cs typeface="Arial" panose="020B0604020202020204" pitchFamily="34" charset="0"/>
              </a:rPr>
              <a:t>how</a:t>
            </a:r>
            <a:r>
              <a:rPr lang="en-US" sz="2000" b="1" dirty="0" smtClean="0">
                <a:solidFill>
                  <a:srgbClr val="00463A"/>
                </a:solidFill>
                <a:latin typeface="Arial" panose="020B0604020202020204" pitchFamily="34" charset="0"/>
                <a:cs typeface="Arial" panose="020B0604020202020204" pitchFamily="34" charset="0"/>
              </a:rPr>
              <a:t> often </a:t>
            </a:r>
            <a:r>
              <a:rPr lang="en-US" sz="2000" dirty="0" smtClean="0">
                <a:solidFill>
                  <a:srgbClr val="00463A"/>
                </a:solidFill>
                <a:latin typeface="Arial" panose="020B0604020202020204" pitchFamily="34" charset="0"/>
                <a:cs typeface="Arial" panose="020B0604020202020204" pitchFamily="34" charset="0"/>
              </a:rPr>
              <a:t>do you meet </a:t>
            </a:r>
            <a:r>
              <a:rPr lang="en-US" sz="2000" b="1" dirty="0" smtClean="0">
                <a:solidFill>
                  <a:srgbClr val="00463A"/>
                </a:solidFill>
                <a:latin typeface="Arial" panose="020B0604020202020204" pitchFamily="34" charset="0"/>
                <a:cs typeface="Arial" panose="020B0604020202020204" pitchFamily="34" charset="0"/>
              </a:rPr>
              <a:t>individually </a:t>
            </a:r>
            <a:r>
              <a:rPr lang="en-US" sz="2000" dirty="0" smtClean="0">
                <a:solidFill>
                  <a:srgbClr val="00463A"/>
                </a:solidFill>
                <a:latin typeface="Arial" panose="020B0604020202020204" pitchFamily="34" charset="0"/>
                <a:cs typeface="Arial" panose="020B0604020202020204" pitchFamily="34" charset="0"/>
              </a:rPr>
              <a:t>with your staff?</a:t>
            </a:r>
          </a:p>
        </p:txBody>
      </p:sp>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3"/>
          <a:stretch>
            <a:fillRect/>
          </a:stretch>
        </p:blipFill>
        <p:spPr>
          <a:xfrm>
            <a:off x="5164301" y="-102887"/>
            <a:ext cx="1863399" cy="205774"/>
          </a:xfrm>
          <a:prstGeom prst="rect">
            <a:avLst/>
          </a:prstGeom>
        </p:spPr>
      </p:pic>
    </p:spTree>
    <p:extLst>
      <p:ext uri="{BB962C8B-B14F-4D97-AF65-F5344CB8AC3E}">
        <p14:creationId xmlns:p14="http://schemas.microsoft.com/office/powerpoint/2010/main" val="1379945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Use of the check-in meeting</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fontScale="77500" lnSpcReduction="20000"/>
          </a:bodyPr>
          <a:lstStyle/>
          <a:p>
            <a:r>
              <a:rPr lang="en-US" sz="2400" dirty="0" smtClean="0">
                <a:solidFill>
                  <a:srgbClr val="00463A"/>
                </a:solidFill>
                <a:latin typeface="Arial" panose="020B0604020202020204" pitchFamily="34" charset="0"/>
                <a:cs typeface="Arial" panose="020B0604020202020204" pitchFamily="34" charset="0"/>
              </a:rPr>
              <a:t>By far the biggest benefit!</a:t>
            </a:r>
          </a:p>
          <a:p>
            <a:r>
              <a:rPr lang="en-US" sz="2400" dirty="0" smtClean="0">
                <a:solidFill>
                  <a:srgbClr val="00463A"/>
                </a:solidFill>
                <a:latin typeface="Arial" panose="020B0604020202020204" pitchFamily="34" charset="0"/>
                <a:cs typeface="Arial" panose="020B0604020202020204" pitchFamily="34" charset="0"/>
              </a:rPr>
              <a:t>Implementation of weekly, bi-weekly, or monthly check-in (up to the staff member) </a:t>
            </a:r>
          </a:p>
          <a:p>
            <a:r>
              <a:rPr lang="en-US" sz="2400" dirty="0" smtClean="0">
                <a:solidFill>
                  <a:srgbClr val="00463A"/>
                </a:solidFill>
                <a:latin typeface="Arial" panose="020B0604020202020204" pitchFamily="34" charset="0"/>
                <a:cs typeface="Arial" panose="020B0604020202020204" pitchFamily="34" charset="0"/>
              </a:rPr>
              <a:t>Ask a mix of questions:</a:t>
            </a:r>
          </a:p>
          <a:p>
            <a:pPr lvl="1"/>
            <a:r>
              <a:rPr lang="en-US" sz="1600" dirty="0" smtClean="0">
                <a:solidFill>
                  <a:srgbClr val="00463A"/>
                </a:solidFill>
                <a:latin typeface="Arial" panose="020B0604020202020204" pitchFamily="34" charset="0"/>
                <a:cs typeface="Arial" panose="020B0604020202020204" pitchFamily="34" charset="0"/>
              </a:rPr>
              <a:t>What </a:t>
            </a:r>
            <a:r>
              <a:rPr lang="en-US" sz="1600" dirty="0">
                <a:solidFill>
                  <a:srgbClr val="00463A"/>
                </a:solidFill>
                <a:latin typeface="Arial" panose="020B0604020202020204" pitchFamily="34" charset="0"/>
                <a:cs typeface="Arial" panose="020B0604020202020204" pitchFamily="34" charset="0"/>
              </a:rPr>
              <a:t>is your biggest accomplishment this month?</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What </a:t>
            </a:r>
            <a:r>
              <a:rPr lang="en-US" sz="1600" dirty="0">
                <a:solidFill>
                  <a:srgbClr val="00463A"/>
                </a:solidFill>
                <a:latin typeface="Arial" panose="020B0604020202020204" pitchFamily="34" charset="0"/>
                <a:cs typeface="Arial" panose="020B0604020202020204" pitchFamily="34" charset="0"/>
              </a:rPr>
              <a:t>is your biggest challenge right now?</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What </a:t>
            </a:r>
            <a:r>
              <a:rPr lang="en-US" sz="1600" dirty="0">
                <a:solidFill>
                  <a:srgbClr val="00463A"/>
                </a:solidFill>
                <a:latin typeface="Arial" panose="020B0604020202020204" pitchFamily="34" charset="0"/>
                <a:cs typeface="Arial" panose="020B0604020202020204" pitchFamily="34" charset="0"/>
              </a:rPr>
              <a:t>things should we do differently?</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What resources </a:t>
            </a:r>
            <a:r>
              <a:rPr lang="en-US" sz="1600" dirty="0">
                <a:solidFill>
                  <a:srgbClr val="00463A"/>
                </a:solidFill>
                <a:latin typeface="Arial" panose="020B0604020202020204" pitchFamily="34" charset="0"/>
                <a:cs typeface="Arial" panose="020B0604020202020204" pitchFamily="34" charset="0"/>
              </a:rPr>
              <a:t>would be helpful to you right now?</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What </a:t>
            </a:r>
            <a:r>
              <a:rPr lang="en-US" sz="1600" dirty="0">
                <a:solidFill>
                  <a:srgbClr val="00463A"/>
                </a:solidFill>
                <a:latin typeface="Arial" panose="020B0604020202020204" pitchFamily="34" charset="0"/>
                <a:cs typeface="Arial" panose="020B0604020202020204" pitchFamily="34" charset="0"/>
              </a:rPr>
              <a:t>work tasks do you like to do?</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What </a:t>
            </a:r>
            <a:r>
              <a:rPr lang="en-US" sz="1600" dirty="0">
                <a:solidFill>
                  <a:srgbClr val="00463A"/>
                </a:solidFill>
                <a:latin typeface="Arial" panose="020B0604020202020204" pitchFamily="34" charset="0"/>
                <a:cs typeface="Arial" panose="020B0604020202020204" pitchFamily="34" charset="0"/>
              </a:rPr>
              <a:t>work tasks do you not like to do?</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What </a:t>
            </a:r>
            <a:r>
              <a:rPr lang="en-US" sz="1600" dirty="0">
                <a:solidFill>
                  <a:srgbClr val="00463A"/>
                </a:solidFill>
                <a:latin typeface="Arial" panose="020B0604020202020204" pitchFamily="34" charset="0"/>
                <a:cs typeface="Arial" panose="020B0604020202020204" pitchFamily="34" charset="0"/>
              </a:rPr>
              <a:t>are a few of your goals for the next week/month?</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For </a:t>
            </a:r>
            <a:r>
              <a:rPr lang="en-US" sz="1600" dirty="0">
                <a:solidFill>
                  <a:srgbClr val="00463A"/>
                </a:solidFill>
                <a:latin typeface="Arial" panose="020B0604020202020204" pitchFamily="34" charset="0"/>
                <a:cs typeface="Arial" panose="020B0604020202020204" pitchFamily="34" charset="0"/>
              </a:rPr>
              <a:t>any of the items above, is there anything I can help you with?</a:t>
            </a:r>
          </a:p>
          <a:p>
            <a:pPr lvl="1"/>
            <a:endParaRPr lang="en-US" sz="1600" dirty="0">
              <a:solidFill>
                <a:srgbClr val="00463A"/>
              </a:solidFill>
              <a:latin typeface="Arial" panose="020B0604020202020204" pitchFamily="34" charset="0"/>
              <a:cs typeface="Arial" panose="020B0604020202020204" pitchFamily="34" charset="0"/>
            </a:endParaRPr>
          </a:p>
          <a:p>
            <a:pPr lvl="1"/>
            <a:r>
              <a:rPr lang="en-US" sz="1600" dirty="0" smtClean="0">
                <a:solidFill>
                  <a:srgbClr val="00463A"/>
                </a:solidFill>
                <a:latin typeface="Arial" panose="020B0604020202020204" pitchFamily="34" charset="0"/>
                <a:cs typeface="Arial" panose="020B0604020202020204" pitchFamily="34" charset="0"/>
              </a:rPr>
              <a:t>Is </a:t>
            </a:r>
            <a:r>
              <a:rPr lang="en-US" sz="1600" dirty="0">
                <a:solidFill>
                  <a:srgbClr val="00463A"/>
                </a:solidFill>
                <a:latin typeface="Arial" panose="020B0604020202020204" pitchFamily="34" charset="0"/>
                <a:cs typeface="Arial" panose="020B0604020202020204" pitchFamily="34" charset="0"/>
              </a:rPr>
              <a:t>there something you need from me as your supervisor to meet you where you </a:t>
            </a:r>
            <a:r>
              <a:rPr lang="en-US" sz="1600" dirty="0" smtClean="0">
                <a:solidFill>
                  <a:srgbClr val="00463A"/>
                </a:solidFill>
                <a:latin typeface="Arial" panose="020B0604020202020204" pitchFamily="34" charset="0"/>
                <a:cs typeface="Arial" panose="020B0604020202020204" pitchFamily="34" charset="0"/>
              </a:rPr>
              <a:t>are or is there something I need to </a:t>
            </a:r>
            <a:r>
              <a:rPr lang="en-US" sz="1600" dirty="0">
                <a:solidFill>
                  <a:srgbClr val="00463A"/>
                </a:solidFill>
                <a:latin typeface="Arial" panose="020B0604020202020204" pitchFamily="34" charset="0"/>
                <a:cs typeface="Arial" panose="020B0604020202020204" pitchFamily="34" charset="0"/>
              </a:rPr>
              <a:t>start/stop doing?</a:t>
            </a:r>
          </a:p>
          <a:p>
            <a:pPr lvl="1"/>
            <a:endParaRPr lang="en-US" sz="1600" dirty="0" smtClean="0">
              <a:solidFill>
                <a:srgbClr val="00463A"/>
              </a:solidFill>
              <a:latin typeface="Arial" panose="020B0604020202020204" pitchFamily="34" charset="0"/>
              <a:cs typeface="Arial" panose="020B0604020202020204" pitchFamily="34" charset="0"/>
            </a:endParaRPr>
          </a:p>
          <a:p>
            <a:pPr marL="457200" lvl="1" indent="0">
              <a:buNone/>
            </a:pPr>
            <a:endParaRPr lang="en-US" sz="2000"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921AD4D-1752-3E4F-8E91-2C27EEB70FA8}"/>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64ED74-5A93-654D-A4B9-664AC8DBCE54}"/>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C1D1F365-5C9B-E64A-9122-BAFC5CDF7CA4}"/>
              </a:ext>
            </a:extLst>
          </p:cNvPr>
          <p:cNvPicPr>
            <a:picLocks noChangeAspect="1"/>
          </p:cNvPicPr>
          <p:nvPr/>
        </p:nvPicPr>
        <p:blipFill>
          <a:blip r:embed="rId3"/>
          <a:stretch>
            <a:fillRect/>
          </a:stretch>
        </p:blipFill>
        <p:spPr>
          <a:xfrm rot="16200000">
            <a:off x="-931700" y="1193940"/>
            <a:ext cx="1863399" cy="205774"/>
          </a:xfrm>
          <a:prstGeom prst="rect">
            <a:avLst/>
          </a:prstGeom>
        </p:spPr>
      </p:pic>
    </p:spTree>
    <p:extLst>
      <p:ext uri="{BB962C8B-B14F-4D97-AF65-F5344CB8AC3E}">
        <p14:creationId xmlns:p14="http://schemas.microsoft.com/office/powerpoint/2010/main" val="3743423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7FCA67-6A96-5E4D-ABDA-8847E56F712D}"/>
              </a:ext>
            </a:extLst>
          </p:cNvPr>
          <p:cNvSpPr/>
          <p:nvPr/>
        </p:nvSpPr>
        <p:spPr>
          <a:xfrm>
            <a:off x="0" y="1"/>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DFB7629-CCC9-AC41-B2A9-A09135422EB7}"/>
              </a:ext>
            </a:extLst>
          </p:cNvPr>
          <p:cNvPicPr>
            <a:picLocks noChangeAspect="1"/>
          </p:cNvPicPr>
          <p:nvPr/>
        </p:nvPicPr>
        <p:blipFill>
          <a:blip r:embed="rId2"/>
          <a:stretch>
            <a:fillRect/>
          </a:stretch>
        </p:blipFill>
        <p:spPr>
          <a:xfrm>
            <a:off x="884081" y="57596"/>
            <a:ext cx="1592719" cy="315716"/>
          </a:xfrm>
          <a:prstGeom prst="rect">
            <a:avLst/>
          </a:prstGeom>
        </p:spPr>
      </p:pic>
      <p:sp>
        <p:nvSpPr>
          <p:cNvPr id="18" name="Title 1">
            <a:extLst>
              <a:ext uri="{FF2B5EF4-FFF2-40B4-BE49-F238E27FC236}">
                <a16:creationId xmlns:a16="http://schemas.microsoft.com/office/drawing/2014/main" id="{6360D4FB-47C1-BB43-8F68-1CE29C224DD0}"/>
              </a:ext>
            </a:extLst>
          </p:cNvPr>
          <p:cNvSpPr>
            <a:spLocks noGrp="1"/>
          </p:cNvSpPr>
          <p:nvPr>
            <p:ph type="ctrTitle"/>
          </p:nvPr>
        </p:nvSpPr>
        <p:spPr>
          <a:xfrm>
            <a:off x="421341" y="1591099"/>
            <a:ext cx="11349318" cy="2387600"/>
          </a:xfrm>
        </p:spPr>
        <p:txBody>
          <a:bodyPr>
            <a:normAutofit fontScale="90000"/>
          </a:bodyPr>
          <a:lstStyle/>
          <a:p>
            <a:r>
              <a:rPr lang="en-US" b="1" dirty="0" smtClean="0">
                <a:solidFill>
                  <a:srgbClr val="00463A"/>
                </a:solidFill>
                <a:latin typeface="Arial" panose="020B0604020202020204" pitchFamily="34" charset="0"/>
                <a:cs typeface="Arial" panose="020B0604020202020204" pitchFamily="34" charset="0"/>
              </a:rPr>
              <a:t>Utilizing Process Improvement to Drive Strategic Organizational Alignment and Development Potential of Staff</a:t>
            </a:r>
            <a:endParaRPr lang="en-US" b="1" dirty="0">
              <a:solidFill>
                <a:srgbClr val="00463A"/>
              </a:solidFill>
              <a:latin typeface="Arial" panose="020B0604020202020204" pitchFamily="34" charset="0"/>
              <a:cs typeface="Arial" panose="020B0604020202020204" pitchFamily="34" charset="0"/>
            </a:endParaRPr>
          </a:p>
        </p:txBody>
      </p:sp>
      <p:sp>
        <p:nvSpPr>
          <p:cNvPr id="19" name="Subtitle 2">
            <a:extLst>
              <a:ext uri="{FF2B5EF4-FFF2-40B4-BE49-F238E27FC236}">
                <a16:creationId xmlns:a16="http://schemas.microsoft.com/office/drawing/2014/main" id="{7302763F-94ED-E04C-B2D0-4977D7295DBA}"/>
              </a:ext>
            </a:extLst>
          </p:cNvPr>
          <p:cNvSpPr>
            <a:spLocks noGrp="1"/>
          </p:cNvSpPr>
          <p:nvPr>
            <p:ph type="subTitle" idx="1"/>
          </p:nvPr>
        </p:nvSpPr>
        <p:spPr>
          <a:xfrm>
            <a:off x="1524000" y="4170052"/>
            <a:ext cx="9144000" cy="1655762"/>
          </a:xfrm>
        </p:spPr>
        <p:txBody>
          <a:bodyPr>
            <a:normAutofit/>
          </a:bodyPr>
          <a:lstStyle/>
          <a:p>
            <a:r>
              <a:rPr lang="en-US" sz="1800" dirty="0" smtClean="0">
                <a:solidFill>
                  <a:srgbClr val="00463A"/>
                </a:solidFill>
                <a:latin typeface="Arial" panose="020B0604020202020204" pitchFamily="34" charset="0"/>
                <a:cs typeface="Arial" panose="020B0604020202020204" pitchFamily="34" charset="0"/>
              </a:rPr>
              <a:t>Presented by: Kelly Feister</a:t>
            </a:r>
            <a:br>
              <a:rPr lang="en-US" sz="1800" dirty="0" smtClean="0">
                <a:solidFill>
                  <a:srgbClr val="00463A"/>
                </a:solidFill>
                <a:latin typeface="Arial" panose="020B0604020202020204" pitchFamily="34" charset="0"/>
                <a:cs typeface="Arial" panose="020B0604020202020204" pitchFamily="34" charset="0"/>
              </a:rPr>
            </a:br>
            <a:endParaRPr lang="en-US" sz="1800" dirty="0">
              <a:solidFill>
                <a:srgbClr val="00463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22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NCCI 2019 activity</a:t>
            </a:r>
            <a:endParaRPr lang="en-US"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3"/>
          <a:stretch>
            <a:fillRect/>
          </a:stretch>
        </p:blipFill>
        <p:spPr>
          <a:xfrm>
            <a:off x="5164301" y="-102887"/>
            <a:ext cx="1863399" cy="205774"/>
          </a:xfrm>
          <a:prstGeom prst="rect">
            <a:avLst/>
          </a:prstGeom>
        </p:spPr>
      </p:pic>
      <p:sp>
        <p:nvSpPr>
          <p:cNvPr id="10" name="Content Placeholder 3">
            <a:extLst>
              <a:ext uri="{FF2B5EF4-FFF2-40B4-BE49-F238E27FC236}">
                <a16:creationId xmlns:a16="http://schemas.microsoft.com/office/drawing/2014/main" id="{39E935E9-EF52-1B46-9AA9-0949F705FD4A}"/>
              </a:ext>
            </a:extLst>
          </p:cNvPr>
          <p:cNvSpPr>
            <a:spLocks noGrp="1"/>
          </p:cNvSpPr>
          <p:nvPr>
            <p:ph idx="1"/>
          </p:nvPr>
        </p:nvSpPr>
        <p:spPr>
          <a:xfrm>
            <a:off x="838200" y="1825625"/>
            <a:ext cx="10515600" cy="4351338"/>
          </a:xfrm>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Asked the following questions:</a:t>
            </a:r>
          </a:p>
          <a:p>
            <a:pPr lvl="1"/>
            <a:r>
              <a:rPr lang="en-US" sz="2000" dirty="0" smtClean="0">
                <a:solidFill>
                  <a:srgbClr val="00463A"/>
                </a:solidFill>
                <a:latin typeface="Arial" panose="020B0604020202020204" pitchFamily="34" charset="0"/>
                <a:cs typeface="Arial" panose="020B0604020202020204" pitchFamily="34" charset="0"/>
              </a:rPr>
              <a:t>What questions do you </a:t>
            </a:r>
            <a:r>
              <a:rPr lang="en-US" sz="2000" b="1" dirty="0" smtClean="0">
                <a:solidFill>
                  <a:srgbClr val="00463A"/>
                </a:solidFill>
                <a:latin typeface="Arial" panose="020B0604020202020204" pitchFamily="34" charset="0"/>
                <a:cs typeface="Arial" panose="020B0604020202020204" pitchFamily="34" charset="0"/>
              </a:rPr>
              <a:t>wish</a:t>
            </a:r>
            <a:r>
              <a:rPr lang="en-US" sz="2000" dirty="0" smtClean="0">
                <a:solidFill>
                  <a:srgbClr val="00463A"/>
                </a:solidFill>
                <a:latin typeface="Arial" panose="020B0604020202020204" pitchFamily="34" charset="0"/>
                <a:cs typeface="Arial" panose="020B0604020202020204" pitchFamily="34" charset="0"/>
              </a:rPr>
              <a:t> your supervisor asked you?</a:t>
            </a:r>
          </a:p>
          <a:p>
            <a:pPr lvl="1"/>
            <a:r>
              <a:rPr lang="en-US" sz="2000" dirty="0" smtClean="0">
                <a:solidFill>
                  <a:srgbClr val="00463A"/>
                </a:solidFill>
                <a:latin typeface="Arial" panose="020B0604020202020204" pitchFamily="34" charset="0"/>
                <a:cs typeface="Arial" panose="020B0604020202020204" pitchFamily="34" charset="0"/>
              </a:rPr>
              <a:t>What questions </a:t>
            </a:r>
            <a:r>
              <a:rPr lang="en-US" sz="2000" b="1" dirty="0" smtClean="0">
                <a:solidFill>
                  <a:srgbClr val="00463A"/>
                </a:solidFill>
                <a:latin typeface="Arial" panose="020B0604020202020204" pitchFamily="34" charset="0"/>
                <a:cs typeface="Arial" panose="020B0604020202020204" pitchFamily="34" charset="0"/>
              </a:rPr>
              <a:t>do you ask </a:t>
            </a:r>
            <a:r>
              <a:rPr lang="en-US" sz="2000" dirty="0" smtClean="0">
                <a:solidFill>
                  <a:srgbClr val="00463A"/>
                </a:solidFill>
                <a:latin typeface="Arial" panose="020B0604020202020204" pitchFamily="34" charset="0"/>
                <a:cs typeface="Arial" panose="020B0604020202020204" pitchFamily="34" charset="0"/>
              </a:rPr>
              <a:t>your staff?</a:t>
            </a:r>
          </a:p>
          <a:p>
            <a:pPr marL="457200" lvl="1" indent="0">
              <a:buNone/>
            </a:pPr>
            <a:endParaRPr lang="en-US" sz="2000" dirty="0">
              <a:solidFill>
                <a:srgbClr val="00463A"/>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240763" y="1134345"/>
            <a:ext cx="4010409" cy="3007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127" r="7591"/>
          <a:stretch/>
        </p:blipFill>
        <p:spPr>
          <a:xfrm rot="5400000">
            <a:off x="1161531" y="3207922"/>
            <a:ext cx="3485356" cy="2927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9006" r="6339"/>
          <a:stretch/>
        </p:blipFill>
        <p:spPr>
          <a:xfrm rot="5400000">
            <a:off x="4772077" y="3127306"/>
            <a:ext cx="3474794" cy="307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5474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856348C-4FC3-5148-9F4A-61ACCB67ACB7}"/>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2">
            <a:extLst>
              <a:ext uri="{FF2B5EF4-FFF2-40B4-BE49-F238E27FC236}">
                <a16:creationId xmlns:a16="http://schemas.microsoft.com/office/drawing/2014/main" id="{B2189CDC-1EBC-7E4F-B676-D02F97A4DD55}"/>
              </a:ext>
            </a:extLst>
          </p:cNvPr>
          <p:cNvSpPr>
            <a:spLocks noGrp="1"/>
          </p:cNvSpPr>
          <p:nvPr>
            <p:ph type="title"/>
          </p:nvPr>
        </p:nvSpPr>
        <p:spPr/>
        <p:txBody>
          <a:bodyPr/>
          <a:lstStyle/>
          <a:p>
            <a:r>
              <a:rPr lang="en-US" dirty="0" smtClean="0">
                <a:solidFill>
                  <a:srgbClr val="00463A"/>
                </a:solidFill>
                <a:latin typeface="Arial" panose="020B0604020202020204" pitchFamily="34" charset="0"/>
                <a:cs typeface="Arial" panose="020B0604020202020204" pitchFamily="34" charset="0"/>
              </a:rPr>
              <a:t>What is happening today?</a:t>
            </a:r>
            <a:endParaRPr lang="en-US" sz="1800"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52CB2263-FB89-6447-95BA-122C3E9F9E91}"/>
              </a:ext>
            </a:extLst>
          </p:cNvPr>
          <p:cNvSpPr>
            <a:spLocks noGrp="1"/>
          </p:cNvSpPr>
          <p:nvPr>
            <p:ph sz="half"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Today the Building Services Business Office is:</a:t>
            </a:r>
          </a:p>
          <a:p>
            <a:pPr lvl="1"/>
            <a:r>
              <a:rPr lang="en-US" sz="2000" dirty="0">
                <a:solidFill>
                  <a:srgbClr val="00463A"/>
                </a:solidFill>
                <a:latin typeface="Arial" panose="020B0604020202020204" pitchFamily="34" charset="0"/>
                <a:cs typeface="Arial" panose="020B0604020202020204" pitchFamily="34" charset="0"/>
              </a:rPr>
              <a:t>L</a:t>
            </a:r>
            <a:r>
              <a:rPr lang="en-US" sz="2000" dirty="0" smtClean="0">
                <a:solidFill>
                  <a:srgbClr val="00463A"/>
                </a:solidFill>
                <a:latin typeface="Arial" panose="020B0604020202020204" pitchFamily="34" charset="0"/>
                <a:cs typeface="Arial" panose="020B0604020202020204" pitchFamily="34" charset="0"/>
              </a:rPr>
              <a:t>ooked upon as a shining example of a well functioning support team </a:t>
            </a:r>
          </a:p>
          <a:p>
            <a:pPr lvl="1"/>
            <a:r>
              <a:rPr lang="en-US" sz="2000" dirty="0" smtClean="0">
                <a:solidFill>
                  <a:srgbClr val="00463A"/>
                </a:solidFill>
                <a:latin typeface="Arial" panose="020B0604020202020204" pitchFamily="34" charset="0"/>
                <a:cs typeface="Arial" panose="020B0604020202020204" pitchFamily="34" charset="0"/>
              </a:rPr>
              <a:t>Continually looking for new ways to improve</a:t>
            </a:r>
          </a:p>
          <a:p>
            <a:pPr lvl="1"/>
            <a:r>
              <a:rPr lang="en-US" sz="2000" dirty="0" smtClean="0">
                <a:solidFill>
                  <a:srgbClr val="00463A"/>
                </a:solidFill>
                <a:latin typeface="Arial" panose="020B0604020202020204" pitchFamily="34" charset="0"/>
                <a:cs typeface="Arial" panose="020B0604020202020204" pitchFamily="34" charset="0"/>
              </a:rPr>
              <a:t>Able to provide support when there are absences (work does not stop)</a:t>
            </a:r>
          </a:p>
          <a:p>
            <a:pPr lvl="1"/>
            <a:r>
              <a:rPr lang="en-US" sz="2000" dirty="0" smtClean="0">
                <a:solidFill>
                  <a:srgbClr val="00463A"/>
                </a:solidFill>
                <a:latin typeface="Arial" panose="020B0604020202020204" pitchFamily="34" charset="0"/>
                <a:cs typeface="Arial" panose="020B0604020202020204" pitchFamily="34" charset="0"/>
              </a:rPr>
              <a:t>Supporting over 300 employees daily</a:t>
            </a:r>
          </a:p>
          <a:p>
            <a:pPr lvl="1"/>
            <a:r>
              <a:rPr lang="en-US" sz="2000" dirty="0" smtClean="0">
                <a:solidFill>
                  <a:srgbClr val="00463A"/>
                </a:solidFill>
                <a:latin typeface="Arial" panose="020B0604020202020204" pitchFamily="34" charset="0"/>
                <a:cs typeface="Arial" panose="020B0604020202020204" pitchFamily="34" charset="0"/>
              </a:rPr>
              <a:t>Continuing to learn and grow</a:t>
            </a:r>
            <a:endParaRPr lang="en-US" sz="2000" dirty="0">
              <a:solidFill>
                <a:srgbClr val="00463A"/>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05F7F27-B1A1-0C4B-96DC-FCA233426C80}"/>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F63F40A-01FE-9D47-873F-BABF074BB3B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2" name="Picture 1">
            <a:extLst>
              <a:ext uri="{FF2B5EF4-FFF2-40B4-BE49-F238E27FC236}">
                <a16:creationId xmlns:a16="http://schemas.microsoft.com/office/drawing/2014/main" id="{E8587BBE-A962-5F47-A494-04433A028085}"/>
              </a:ext>
            </a:extLst>
          </p:cNvPr>
          <p:cNvPicPr>
            <a:picLocks noChangeAspect="1"/>
          </p:cNvPicPr>
          <p:nvPr/>
        </p:nvPicPr>
        <p:blipFill>
          <a:blip r:embed="rId3"/>
          <a:stretch>
            <a:fillRect/>
          </a:stretch>
        </p:blipFill>
        <p:spPr>
          <a:xfrm rot="16200000">
            <a:off x="-931700" y="1193940"/>
            <a:ext cx="1863399" cy="205774"/>
          </a:xfrm>
          <a:prstGeom prst="rect">
            <a:avLst/>
          </a:prstGeo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199" y="1825625"/>
            <a:ext cx="5841605" cy="3909615"/>
          </a:xfrm>
        </p:spPr>
      </p:pic>
    </p:spTree>
    <p:extLst>
      <p:ext uri="{BB962C8B-B14F-4D97-AF65-F5344CB8AC3E}">
        <p14:creationId xmlns:p14="http://schemas.microsoft.com/office/powerpoint/2010/main" val="3311264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856348C-4FC3-5148-9F4A-61ACCB67ACB7}"/>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3" name="Title 1">
            <a:extLst>
              <a:ext uri="{FF2B5EF4-FFF2-40B4-BE49-F238E27FC236}">
                <a16:creationId xmlns:a16="http://schemas.microsoft.com/office/drawing/2014/main" id="{CE167629-9068-A34E-AF1A-EDEC69679C11}"/>
              </a:ext>
            </a:extLst>
          </p:cNvPr>
          <p:cNvSpPr>
            <a:spLocks noGrp="1"/>
          </p:cNvSpPr>
          <p:nvPr>
            <p:ph type="ctrTitle"/>
          </p:nvPr>
        </p:nvSpPr>
        <p:spPr>
          <a:xfrm>
            <a:off x="1524000" y="1041400"/>
            <a:ext cx="9144000" cy="2387600"/>
          </a:xfrm>
        </p:spPr>
        <p:txBody>
          <a:bodyPr>
            <a:normAutofit/>
          </a:bodyPr>
          <a:lstStyle/>
          <a:p>
            <a:r>
              <a:rPr lang="en-US" b="1" dirty="0" smtClean="0">
                <a:solidFill>
                  <a:srgbClr val="00463A"/>
                </a:solidFill>
                <a:latin typeface="Arial" panose="020B0604020202020204" pitchFamily="34" charset="0"/>
                <a:cs typeface="Arial" panose="020B0604020202020204" pitchFamily="34" charset="0"/>
              </a:rPr>
              <a:t>Questions?</a:t>
            </a:r>
            <a:endParaRPr lang="en-US" b="1" dirty="0">
              <a:solidFill>
                <a:srgbClr val="00463A"/>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D55390C2-72EF-9A4A-99E8-3454B5FE9E84}"/>
              </a:ext>
            </a:extLst>
          </p:cNvPr>
          <p:cNvSpPr>
            <a:spLocks noGrp="1"/>
          </p:cNvSpPr>
          <p:nvPr>
            <p:ph type="subTitle" idx="1"/>
          </p:nvPr>
        </p:nvSpPr>
        <p:spPr>
          <a:xfrm>
            <a:off x="1524000" y="3620353"/>
            <a:ext cx="9144000" cy="1655762"/>
          </a:xfrm>
        </p:spPr>
        <p:txBody>
          <a:bodyPr>
            <a:normAutofit/>
          </a:bodyPr>
          <a:lstStyle/>
          <a:p>
            <a:r>
              <a:rPr lang="en-US" sz="1800" dirty="0" smtClean="0">
                <a:solidFill>
                  <a:srgbClr val="00463A"/>
                </a:solidFill>
                <a:latin typeface="Arial" panose="020B0604020202020204" pitchFamily="34" charset="0"/>
                <a:cs typeface="Arial" panose="020B0604020202020204" pitchFamily="34" charset="0"/>
              </a:rPr>
              <a:t>Thank you!</a:t>
            </a:r>
            <a:endParaRPr lang="en-US" sz="1800" dirty="0">
              <a:solidFill>
                <a:srgbClr val="00463A"/>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D06111-FC62-DE4A-AA35-912DA87E27F7}"/>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AA0B902-9E80-9C40-B687-704459754C40}"/>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10" name="Picture 9">
            <a:extLst>
              <a:ext uri="{FF2B5EF4-FFF2-40B4-BE49-F238E27FC236}">
                <a16:creationId xmlns:a16="http://schemas.microsoft.com/office/drawing/2014/main" id="{F5E58024-0610-5441-A704-C9CEA2A6205E}"/>
              </a:ext>
            </a:extLst>
          </p:cNvPr>
          <p:cNvPicPr>
            <a:picLocks noChangeAspect="1"/>
          </p:cNvPicPr>
          <p:nvPr/>
        </p:nvPicPr>
        <p:blipFill>
          <a:blip r:embed="rId3"/>
          <a:stretch>
            <a:fillRect/>
          </a:stretch>
        </p:blipFill>
        <p:spPr>
          <a:xfrm>
            <a:off x="5164301" y="-109579"/>
            <a:ext cx="1863399" cy="205774"/>
          </a:xfrm>
          <a:prstGeom prst="rect">
            <a:avLst/>
          </a:prstGeom>
        </p:spPr>
      </p:pic>
    </p:spTree>
    <p:extLst>
      <p:ext uri="{BB962C8B-B14F-4D97-AF65-F5344CB8AC3E}">
        <p14:creationId xmlns:p14="http://schemas.microsoft.com/office/powerpoint/2010/main" val="395291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1785" y="320627"/>
            <a:ext cx="6201507" cy="1656071"/>
          </a:xfrm>
        </p:spPr>
        <p:txBody>
          <a:bodyPr>
            <a:normAutofit/>
          </a:bodyPr>
          <a:lstStyle/>
          <a:p>
            <a:r>
              <a:rPr lang="en-US" sz="5400" b="1" dirty="0"/>
              <a:t>Thank you for joining us today!</a:t>
            </a:r>
          </a:p>
        </p:txBody>
      </p:sp>
      <p:sp>
        <p:nvSpPr>
          <p:cNvPr id="3" name="Subtitle 2"/>
          <p:cNvSpPr>
            <a:spLocks noGrp="1"/>
          </p:cNvSpPr>
          <p:nvPr>
            <p:ph type="subTitle" idx="1"/>
          </p:nvPr>
        </p:nvSpPr>
        <p:spPr>
          <a:xfrm>
            <a:off x="773189" y="4028159"/>
            <a:ext cx="10645622" cy="2150385"/>
          </a:xfrm>
        </p:spPr>
        <p:txBody>
          <a:bodyPr vert="horz" lIns="91440" tIns="45720" rIns="91440" bIns="45720" rtlCol="0" anchor="t">
            <a:normAutofit/>
          </a:bodyPr>
          <a:lstStyle/>
          <a:p>
            <a:endParaRPr lang="en-US" sz="3200" b="1" dirty="0"/>
          </a:p>
          <a:p>
            <a:r>
              <a:rPr lang="en-US" sz="3200" b="1" dirty="0"/>
              <a:t>Upcoming Power60s:</a:t>
            </a:r>
            <a:endParaRPr lang="en-US" sz="3200" b="1" dirty="0">
              <a:cs typeface="Calibri"/>
            </a:endParaRPr>
          </a:p>
          <a:p>
            <a:pPr marL="342900" indent="-342900" algn="l">
              <a:buFont typeface="Arial" panose="020B0604020202020204" pitchFamily="34" charset="0"/>
              <a:buChar char="•"/>
            </a:pPr>
            <a:r>
              <a:rPr lang="en-US" b="1" dirty="0"/>
              <a:t>February 25: </a:t>
            </a:r>
            <a:r>
              <a:rPr lang="en-US" dirty="0"/>
              <a:t>Could Have Been an Email</a:t>
            </a:r>
          </a:p>
          <a:p>
            <a:pPr marL="342900" indent="-342900" algn="l">
              <a:buFont typeface="Arial" panose="020B0604020202020204" pitchFamily="34" charset="0"/>
              <a:buChar char="•"/>
            </a:pPr>
            <a:r>
              <a:rPr lang="en-US" b="1" dirty="0"/>
              <a:t>March 25: </a:t>
            </a:r>
            <a:r>
              <a:rPr lang="en-US" dirty="0"/>
              <a:t>Celebrating Failure: The Need for End-to-End Design</a:t>
            </a:r>
          </a:p>
          <a:p>
            <a:pPr algn="l"/>
            <a:endParaRPr lang="en-US" b="1" dirty="0"/>
          </a:p>
          <a:p>
            <a:pPr marL="342900" indent="-342900" algn="l">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F24946EB-F087-4053-ADE6-F6CADCC09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649" y="258185"/>
            <a:ext cx="1133333" cy="1780952"/>
          </a:xfrm>
          <a:prstGeom prst="rect">
            <a:avLst/>
          </a:prstGeom>
        </p:spPr>
      </p:pic>
      <p:sp>
        <p:nvSpPr>
          <p:cNvPr id="4" name="TextBox 3">
            <a:extLst>
              <a:ext uri="{FF2B5EF4-FFF2-40B4-BE49-F238E27FC236}">
                <a16:creationId xmlns:a16="http://schemas.microsoft.com/office/drawing/2014/main" id="{BF9885E4-37BE-4A3E-AAE8-F7AA5CBD35CF}"/>
              </a:ext>
            </a:extLst>
          </p:cNvPr>
          <p:cNvSpPr txBox="1"/>
          <p:nvPr/>
        </p:nvSpPr>
        <p:spPr>
          <a:xfrm>
            <a:off x="730360" y="2458499"/>
            <a:ext cx="10645622" cy="1569660"/>
          </a:xfrm>
          <a:prstGeom prst="rect">
            <a:avLst/>
          </a:prstGeom>
          <a:noFill/>
        </p:spPr>
        <p:txBody>
          <a:bodyPr wrap="square" rtlCol="0" anchor="t">
            <a:spAutoFit/>
          </a:bodyPr>
          <a:lstStyle/>
          <a:p>
            <a:pPr algn="ctr"/>
            <a:r>
              <a:rPr lang="en-US" sz="3200" dirty="0"/>
              <a:t>An evaluation survey for today’s Power60 has been sent via email. We greatly appreciate your feedback!</a:t>
            </a:r>
          </a:p>
          <a:p>
            <a:pPr algn="ctr"/>
            <a:r>
              <a:rPr lang="en-US" sz="3200" dirty="0">
                <a:cs typeface="Calibri"/>
              </a:rPr>
              <a:t>This recording will be available in NCCI Connect next week.</a:t>
            </a:r>
          </a:p>
        </p:txBody>
      </p:sp>
      <p:pic>
        <p:nvPicPr>
          <p:cNvPr id="8" name="Picture 7" descr="A close up of a logo&#10;&#10;Description automatically generated">
            <a:extLst>
              <a:ext uri="{FF2B5EF4-FFF2-40B4-BE49-F238E27FC236}">
                <a16:creationId xmlns:a16="http://schemas.microsoft.com/office/drawing/2014/main" id="{EA725AB7-5571-40B5-AC4A-F3282C837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83" y="648163"/>
            <a:ext cx="1857168" cy="997881"/>
          </a:xfrm>
          <a:prstGeom prst="rect">
            <a:avLst/>
          </a:prstGeom>
        </p:spPr>
      </p:pic>
    </p:spTree>
    <p:extLst>
      <p:ext uri="{BB962C8B-B14F-4D97-AF65-F5344CB8AC3E}">
        <p14:creationId xmlns:p14="http://schemas.microsoft.com/office/powerpoint/2010/main" val="551677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7FCA67-6A96-5E4D-ABDA-8847E56F712D}"/>
              </a:ext>
            </a:extLst>
          </p:cNvPr>
          <p:cNvSpPr/>
          <p:nvPr/>
        </p:nvSpPr>
        <p:spPr>
          <a:xfrm>
            <a:off x="0" y="430905"/>
            <a:ext cx="12192000" cy="6417877"/>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63FAA68-56EE-8F49-9E4A-FE45321842E6}"/>
              </a:ext>
            </a:extLst>
          </p:cNvPr>
          <p:cNvSpPr/>
          <p:nvPr/>
        </p:nvSpPr>
        <p:spPr>
          <a:xfrm>
            <a:off x="0" y="0"/>
            <a:ext cx="12192000" cy="43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14EDA4-1FBD-0244-BC4B-FEC3956CDDE7}"/>
              </a:ext>
            </a:extLst>
          </p:cNvPr>
          <p:cNvPicPr>
            <a:picLocks noChangeAspect="1"/>
          </p:cNvPicPr>
          <p:nvPr/>
        </p:nvPicPr>
        <p:blipFill>
          <a:blip r:embed="rId2"/>
          <a:stretch>
            <a:fillRect/>
          </a:stretch>
        </p:blipFill>
        <p:spPr>
          <a:xfrm>
            <a:off x="883864" y="47508"/>
            <a:ext cx="1592719" cy="315674"/>
          </a:xfrm>
          <a:prstGeom prst="rect">
            <a:avLst/>
          </a:prstGeom>
        </p:spPr>
      </p:pic>
      <p:sp>
        <p:nvSpPr>
          <p:cNvPr id="9" name="Title 1">
            <a:extLst>
              <a:ext uri="{FF2B5EF4-FFF2-40B4-BE49-F238E27FC236}">
                <a16:creationId xmlns:a16="http://schemas.microsoft.com/office/drawing/2014/main" id="{3030F8C0-B61F-574E-88FC-CF50A03D4D91}"/>
              </a:ext>
            </a:extLst>
          </p:cNvPr>
          <p:cNvSpPr txBox="1">
            <a:spLocks/>
          </p:cNvSpPr>
          <p:nvPr/>
        </p:nvSpPr>
        <p:spPr>
          <a:xfrm>
            <a:off x="1524000" y="796595"/>
            <a:ext cx="9144000" cy="10033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Kelly Feister</a:t>
            </a:r>
            <a:endParaRPr lang="en-US" b="1" dirty="0">
              <a:solidFill>
                <a:schemeClr val="bg1"/>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5E02DD90-22AA-F04C-B7FD-E45A7521D7F5}"/>
              </a:ext>
            </a:extLst>
          </p:cNvPr>
          <p:cNvSpPr txBox="1">
            <a:spLocks/>
          </p:cNvSpPr>
          <p:nvPr/>
        </p:nvSpPr>
        <p:spPr>
          <a:xfrm>
            <a:off x="2476583" y="2070847"/>
            <a:ext cx="9144000" cy="45361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rPr>
              <a:t>Kelly Feister is a Business Office Manager for Michigan State University. She works in the Building Services department for the Division of Infrastructure Planning and Facilities. </a:t>
            </a:r>
            <a:endParaRPr lang="en-US" dirty="0" smtClean="0">
              <a:solidFill>
                <a:schemeClr val="bg1"/>
              </a:solidFill>
            </a:endParaRPr>
          </a:p>
          <a:p>
            <a:pPr algn="l"/>
            <a:r>
              <a:rPr lang="en-US" dirty="0" smtClean="0">
                <a:solidFill>
                  <a:schemeClr val="bg1"/>
                </a:solidFill>
              </a:rPr>
              <a:t>Using </a:t>
            </a:r>
            <a:r>
              <a:rPr lang="en-US" dirty="0">
                <a:solidFill>
                  <a:schemeClr val="bg1"/>
                </a:solidFill>
              </a:rPr>
              <a:t>her background in process management, she specializes in process discovery and development, work control, and emergency procedure management. In her time at Michigan State University, Kelly has helped to develop, implement, and streamline several division wide processes. A majority of her time is spent managing the departmental business office which includes all human resource and work control related duties. </a:t>
            </a:r>
            <a:endParaRPr lang="en-US" dirty="0" smtClean="0">
              <a:solidFill>
                <a:schemeClr val="bg1"/>
              </a:solidFill>
            </a:endParaRPr>
          </a:p>
          <a:p>
            <a:pPr algn="l"/>
            <a:r>
              <a:rPr lang="en-US" dirty="0" smtClean="0">
                <a:solidFill>
                  <a:schemeClr val="bg1"/>
                </a:solidFill>
              </a:rPr>
              <a:t>Kelly </a:t>
            </a:r>
            <a:r>
              <a:rPr lang="en-US" dirty="0">
                <a:solidFill>
                  <a:schemeClr val="bg1"/>
                </a:solidFill>
              </a:rPr>
              <a:t>enjoys discovering efficiencies in processes and helping to develop her team members.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904"/>
            <a:ext cx="2412049" cy="3263153"/>
          </a:xfrm>
          <a:prstGeom prst="rect">
            <a:avLst/>
          </a:prstGeom>
        </p:spPr>
      </p:pic>
    </p:spTree>
    <p:extLst>
      <p:ext uri="{BB962C8B-B14F-4D97-AF65-F5344CB8AC3E}">
        <p14:creationId xmlns:p14="http://schemas.microsoft.com/office/powerpoint/2010/main" val="2531100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What will we talk about?</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pPr fontAlgn="base"/>
            <a:r>
              <a:rPr lang="en-US" sz="2400" dirty="0" smtClean="0">
                <a:solidFill>
                  <a:srgbClr val="00463A"/>
                </a:solidFill>
              </a:rPr>
              <a:t>Organizational context and change</a:t>
            </a:r>
          </a:p>
          <a:p>
            <a:pPr fontAlgn="base"/>
            <a:r>
              <a:rPr lang="en-US" sz="2400" dirty="0" smtClean="0">
                <a:solidFill>
                  <a:srgbClr val="00463A"/>
                </a:solidFill>
              </a:rPr>
              <a:t>Understanding </a:t>
            </a:r>
            <a:r>
              <a:rPr lang="en-US" sz="2400" dirty="0">
                <a:solidFill>
                  <a:srgbClr val="00463A"/>
                </a:solidFill>
              </a:rPr>
              <a:t>the difficulties in making organizational process changes​</a:t>
            </a:r>
          </a:p>
          <a:p>
            <a:pPr fontAlgn="base"/>
            <a:r>
              <a:rPr lang="en-US" sz="2400" dirty="0" smtClean="0">
                <a:solidFill>
                  <a:srgbClr val="00463A"/>
                </a:solidFill>
              </a:rPr>
              <a:t>The path we took to develop and deliver a business </a:t>
            </a:r>
            <a:r>
              <a:rPr lang="en-US" sz="2400" dirty="0">
                <a:solidFill>
                  <a:srgbClr val="00463A"/>
                </a:solidFill>
              </a:rPr>
              <a:t>plan for organizational alignment​</a:t>
            </a:r>
          </a:p>
          <a:p>
            <a:pPr fontAlgn="base"/>
            <a:r>
              <a:rPr lang="en-US" sz="2400" dirty="0" smtClean="0">
                <a:solidFill>
                  <a:srgbClr val="00463A"/>
                </a:solidFill>
              </a:rPr>
              <a:t>Recognizing </a:t>
            </a:r>
            <a:r>
              <a:rPr lang="en-US" sz="2400" dirty="0">
                <a:solidFill>
                  <a:srgbClr val="00463A"/>
                </a:solidFill>
              </a:rPr>
              <a:t>the benefits in maximizing the development potential of employees</a:t>
            </a:r>
            <a:r>
              <a:rPr lang="en-US" sz="2400" dirty="0" smtClean="0"/>
              <a:t>​</a:t>
            </a:r>
          </a:p>
          <a:p>
            <a:pPr fontAlgn="base"/>
            <a:r>
              <a:rPr lang="en-US" sz="2400" dirty="0">
                <a:solidFill>
                  <a:srgbClr val="00463A"/>
                </a:solidFill>
              </a:rPr>
              <a:t>The value of regular check-in meetings</a:t>
            </a:r>
          </a:p>
          <a:p>
            <a:pPr fontAlgn="base"/>
            <a:endParaRPr lang="en-US" sz="2400" dirty="0"/>
          </a:p>
          <a:p>
            <a:endParaRPr lang="en-US" sz="2400"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3"/>
          <a:stretch>
            <a:fillRect/>
          </a:stretch>
        </p:blipFill>
        <p:spPr>
          <a:xfrm>
            <a:off x="5164301" y="-102887"/>
            <a:ext cx="1863399" cy="205774"/>
          </a:xfrm>
          <a:prstGeom prst="rect">
            <a:avLst/>
          </a:prstGeom>
        </p:spPr>
      </p:pic>
    </p:spTree>
    <p:extLst>
      <p:ext uri="{BB962C8B-B14F-4D97-AF65-F5344CB8AC3E}">
        <p14:creationId xmlns:p14="http://schemas.microsoft.com/office/powerpoint/2010/main" val="388010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Organizational context</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Michigan State University</a:t>
            </a:r>
          </a:p>
          <a:p>
            <a:pPr lvl="1"/>
            <a:r>
              <a:rPr lang="en-US" sz="2000" dirty="0" smtClean="0">
                <a:solidFill>
                  <a:srgbClr val="00463A"/>
                </a:solidFill>
                <a:latin typeface="Arial" panose="020B0604020202020204" pitchFamily="34" charset="0"/>
                <a:cs typeface="Arial" panose="020B0604020202020204" pitchFamily="34" charset="0"/>
              </a:rPr>
              <a:t>50,000 students</a:t>
            </a:r>
          </a:p>
          <a:p>
            <a:pPr lvl="1"/>
            <a:r>
              <a:rPr lang="en-US" sz="2000" dirty="0" smtClean="0">
                <a:solidFill>
                  <a:srgbClr val="00463A"/>
                </a:solidFill>
                <a:latin typeface="Arial" panose="020B0604020202020204" pitchFamily="34" charset="0"/>
                <a:cs typeface="Arial" panose="020B0604020202020204" pitchFamily="34" charset="0"/>
              </a:rPr>
              <a:t>13,000 faculty/staff</a:t>
            </a:r>
          </a:p>
          <a:p>
            <a:pPr lvl="1"/>
            <a:r>
              <a:rPr lang="en-US" sz="2000" dirty="0" smtClean="0">
                <a:solidFill>
                  <a:srgbClr val="00463A"/>
                </a:solidFill>
                <a:latin typeface="Arial" panose="020B0604020202020204" pitchFamily="34" charset="0"/>
                <a:cs typeface="Arial" panose="020B0604020202020204" pitchFamily="34" charset="0"/>
              </a:rPr>
              <a:t>5,2</a:t>
            </a:r>
            <a:r>
              <a:rPr lang="en-US" sz="2000" dirty="0" smtClean="0">
                <a:solidFill>
                  <a:srgbClr val="00463A"/>
                </a:solidFill>
                <a:latin typeface="Arial" panose="020B0604020202020204" pitchFamily="34" charset="0"/>
                <a:cs typeface="Arial" panose="020B0604020202020204" pitchFamily="34" charset="0"/>
              </a:rPr>
              <a:t>00 </a:t>
            </a:r>
            <a:r>
              <a:rPr lang="en-US" sz="2000" dirty="0" smtClean="0">
                <a:solidFill>
                  <a:srgbClr val="00463A"/>
                </a:solidFill>
                <a:latin typeface="Arial" panose="020B0604020202020204" pitchFamily="34" charset="0"/>
                <a:cs typeface="Arial" panose="020B0604020202020204" pitchFamily="34" charset="0"/>
              </a:rPr>
              <a:t>acre main campus</a:t>
            </a:r>
          </a:p>
          <a:p>
            <a:r>
              <a:rPr lang="en-US" sz="2400" dirty="0" smtClean="0">
                <a:solidFill>
                  <a:srgbClr val="00463A"/>
                </a:solidFill>
                <a:latin typeface="Arial" panose="020B0604020202020204" pitchFamily="34" charset="0"/>
                <a:cs typeface="Arial" panose="020B0604020202020204" pitchFamily="34" charset="0"/>
              </a:rPr>
              <a:t>Infrastructure Planning and Facilities (IPF)</a:t>
            </a:r>
          </a:p>
          <a:p>
            <a:pPr lvl="1"/>
            <a:r>
              <a:rPr lang="en-US" sz="2000" dirty="0" smtClean="0">
                <a:solidFill>
                  <a:srgbClr val="00463A"/>
                </a:solidFill>
                <a:latin typeface="Arial" panose="020B0604020202020204" pitchFamily="34" charset="0"/>
                <a:cs typeface="Arial" panose="020B0604020202020204" pitchFamily="34" charset="0"/>
              </a:rPr>
              <a:t>1300+ employees</a:t>
            </a:r>
          </a:p>
          <a:p>
            <a:pPr lvl="1"/>
            <a:r>
              <a:rPr lang="en-US" sz="2000" dirty="0" smtClean="0">
                <a:solidFill>
                  <a:srgbClr val="00463A"/>
                </a:solidFill>
                <a:latin typeface="Arial" panose="020B0604020202020204" pitchFamily="34" charset="0"/>
                <a:cs typeface="Arial" panose="020B0604020202020204" pitchFamily="34" charset="0"/>
              </a:rPr>
              <a:t>7 major business units</a:t>
            </a:r>
          </a:p>
          <a:p>
            <a:pPr marL="457200" lvl="1" indent="0">
              <a:buNone/>
            </a:pPr>
            <a:endParaRPr lang="en-US" sz="2000"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921AD4D-1752-3E4F-8E91-2C27EEB70FA8}"/>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64ED74-5A93-654D-A4B9-664AC8DBCE54}"/>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C1D1F365-5C9B-E64A-9122-BAFC5CDF7CA4}"/>
              </a:ext>
            </a:extLst>
          </p:cNvPr>
          <p:cNvPicPr>
            <a:picLocks noChangeAspect="1"/>
          </p:cNvPicPr>
          <p:nvPr/>
        </p:nvPicPr>
        <p:blipFill>
          <a:blip r:embed="rId3"/>
          <a:stretch>
            <a:fillRect/>
          </a:stretch>
        </p:blipFill>
        <p:spPr>
          <a:xfrm rot="16200000">
            <a:off x="-931700" y="1193940"/>
            <a:ext cx="1863399" cy="205774"/>
          </a:xfrm>
          <a:prstGeom prst="rect">
            <a:avLst/>
          </a:prstGeom>
        </p:spPr>
      </p:pic>
      <p:pic>
        <p:nvPicPr>
          <p:cNvPr id="2" name="Picture 1"/>
          <p:cNvPicPr>
            <a:picLocks noChangeAspect="1"/>
          </p:cNvPicPr>
          <p:nvPr/>
        </p:nvPicPr>
        <p:blipFill>
          <a:blip r:embed="rId4"/>
          <a:stretch>
            <a:fillRect/>
          </a:stretch>
        </p:blipFill>
        <p:spPr>
          <a:xfrm>
            <a:off x="6963775" y="3333378"/>
            <a:ext cx="4493120" cy="2978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6955929" y="201732"/>
            <a:ext cx="4500966" cy="2977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2650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IPF – organizational </a:t>
            </a:r>
            <a:r>
              <a:rPr lang="en-US" dirty="0">
                <a:solidFill>
                  <a:srgbClr val="00463A"/>
                </a:solidFill>
                <a:latin typeface="Arial" panose="020B0604020202020204" pitchFamily="34" charset="0"/>
                <a:cs typeface="Arial" panose="020B0604020202020204" pitchFamily="34" charset="0"/>
              </a:rPr>
              <a:t>c</a:t>
            </a:r>
            <a:r>
              <a:rPr lang="en-US" dirty="0" smtClean="0">
                <a:solidFill>
                  <a:srgbClr val="00463A"/>
                </a:solidFill>
                <a:latin typeface="Arial" panose="020B0604020202020204" pitchFamily="34" charset="0"/>
                <a:cs typeface="Arial" panose="020B0604020202020204" pitchFamily="34" charset="0"/>
              </a:rPr>
              <a:t>hange</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2014 was just the beginning</a:t>
            </a:r>
          </a:p>
          <a:p>
            <a:pPr lvl="1"/>
            <a:r>
              <a:rPr lang="en-US" sz="2000" dirty="0" smtClean="0">
                <a:solidFill>
                  <a:srgbClr val="00463A"/>
                </a:solidFill>
                <a:latin typeface="Arial" panose="020B0604020202020204" pitchFamily="34" charset="0"/>
                <a:cs typeface="Arial" panose="020B0604020202020204" pitchFamily="34" charset="0"/>
              </a:rPr>
              <a:t>New Associate Vice President after 50 years</a:t>
            </a:r>
          </a:p>
          <a:p>
            <a:pPr lvl="1"/>
            <a:r>
              <a:rPr lang="en-US" sz="2000" dirty="0" smtClean="0">
                <a:solidFill>
                  <a:srgbClr val="00463A"/>
                </a:solidFill>
                <a:latin typeface="Arial" panose="020B0604020202020204" pitchFamily="34" charset="0"/>
                <a:cs typeface="Arial" panose="020B0604020202020204" pitchFamily="34" charset="0"/>
              </a:rPr>
              <a:t>Leadership restructure</a:t>
            </a:r>
          </a:p>
          <a:p>
            <a:pPr lvl="2"/>
            <a:r>
              <a:rPr lang="en-US" sz="1600" dirty="0" smtClean="0">
                <a:solidFill>
                  <a:srgbClr val="00463A"/>
                </a:solidFill>
                <a:latin typeface="Arial" panose="020B0604020202020204" pitchFamily="34" charset="0"/>
                <a:cs typeface="Arial" panose="020B0604020202020204" pitchFamily="34" charset="0"/>
              </a:rPr>
              <a:t>Moved from silos to a matrix organization</a:t>
            </a:r>
          </a:p>
          <a:p>
            <a:pPr lvl="2"/>
            <a:r>
              <a:rPr lang="en-US" sz="1600" dirty="0" smtClean="0">
                <a:solidFill>
                  <a:srgbClr val="00463A"/>
                </a:solidFill>
                <a:latin typeface="Arial" panose="020B0604020202020204" pitchFamily="34" charset="0"/>
                <a:cs typeface="Arial" panose="020B0604020202020204" pitchFamily="34" charset="0"/>
              </a:rPr>
              <a:t>Advisory and Strategy committees formed</a:t>
            </a:r>
          </a:p>
          <a:p>
            <a:pPr lvl="1"/>
            <a:r>
              <a:rPr lang="en-US" sz="2000" dirty="0" smtClean="0">
                <a:solidFill>
                  <a:srgbClr val="00463A"/>
                </a:solidFill>
                <a:latin typeface="Arial" panose="020B0604020202020204" pitchFamily="34" charset="0"/>
                <a:cs typeface="Arial" panose="020B0604020202020204" pitchFamily="34" charset="0"/>
              </a:rPr>
              <a:t>Installment of Business Leaders</a:t>
            </a:r>
          </a:p>
          <a:p>
            <a:pPr lvl="2"/>
            <a:r>
              <a:rPr lang="en-US" sz="1600" dirty="0" smtClean="0">
                <a:solidFill>
                  <a:srgbClr val="00463A"/>
                </a:solidFill>
                <a:latin typeface="Arial" panose="020B0604020202020204" pitchFamily="34" charset="0"/>
                <a:cs typeface="Arial" panose="020B0604020202020204" pitchFamily="34" charset="0"/>
              </a:rPr>
              <a:t>Group of functional managers from across the organization </a:t>
            </a:r>
          </a:p>
          <a:p>
            <a:pPr lvl="2"/>
            <a:r>
              <a:rPr lang="en-US" sz="1600" dirty="0" smtClean="0">
                <a:solidFill>
                  <a:srgbClr val="00463A"/>
                </a:solidFill>
                <a:latin typeface="Arial" panose="020B0604020202020204" pitchFamily="34" charset="0"/>
                <a:cs typeface="Arial" panose="020B0604020202020204" pitchFamily="34" charset="0"/>
              </a:rPr>
              <a:t>Started meeting (and talking) about: </a:t>
            </a:r>
          </a:p>
          <a:p>
            <a:pPr lvl="3"/>
            <a:r>
              <a:rPr lang="en-US" sz="1400" dirty="0">
                <a:solidFill>
                  <a:srgbClr val="00463A"/>
                </a:solidFill>
                <a:latin typeface="Arial" panose="020B0604020202020204" pitchFamily="34" charset="0"/>
                <a:cs typeface="Arial" panose="020B0604020202020204" pitchFamily="34" charset="0"/>
              </a:rPr>
              <a:t>W</a:t>
            </a:r>
            <a:r>
              <a:rPr lang="en-US" sz="1400" dirty="0" smtClean="0">
                <a:solidFill>
                  <a:srgbClr val="00463A"/>
                </a:solidFill>
                <a:latin typeface="Arial" panose="020B0604020202020204" pitchFamily="34" charset="0"/>
                <a:cs typeface="Arial" panose="020B0604020202020204" pitchFamily="34" charset="0"/>
              </a:rPr>
              <a:t>hat was happening in their department </a:t>
            </a:r>
          </a:p>
          <a:p>
            <a:pPr lvl="3"/>
            <a:r>
              <a:rPr lang="en-US" sz="1400" dirty="0">
                <a:solidFill>
                  <a:srgbClr val="00463A"/>
                </a:solidFill>
                <a:latin typeface="Arial" panose="020B0604020202020204" pitchFamily="34" charset="0"/>
                <a:cs typeface="Arial" panose="020B0604020202020204" pitchFamily="34" charset="0"/>
              </a:rPr>
              <a:t>H</a:t>
            </a:r>
            <a:r>
              <a:rPr lang="en-US" sz="1400" dirty="0" smtClean="0">
                <a:solidFill>
                  <a:srgbClr val="00463A"/>
                </a:solidFill>
                <a:latin typeface="Arial" panose="020B0604020202020204" pitchFamily="34" charset="0"/>
                <a:cs typeface="Arial" panose="020B0604020202020204" pitchFamily="34" charset="0"/>
              </a:rPr>
              <a:t>ow it might affect others</a:t>
            </a:r>
            <a:endParaRPr lang="en-US" sz="1400"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3"/>
          <a:stretch>
            <a:fillRect/>
          </a:stretch>
        </p:blipFill>
        <p:spPr>
          <a:xfrm>
            <a:off x="5164301" y="-102887"/>
            <a:ext cx="1863399" cy="20577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110" y="1825625"/>
            <a:ext cx="6454589" cy="4303059"/>
          </a:xfrm>
          <a:prstGeom prst="rect">
            <a:avLst/>
          </a:prstGeom>
        </p:spPr>
      </p:pic>
    </p:spTree>
    <p:extLst>
      <p:ext uri="{BB962C8B-B14F-4D97-AF65-F5344CB8AC3E}">
        <p14:creationId xmlns:p14="http://schemas.microsoft.com/office/powerpoint/2010/main" val="2359602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smtClean="0">
                <a:solidFill>
                  <a:srgbClr val="00463A"/>
                </a:solidFill>
                <a:latin typeface="Arial" panose="020B0604020202020204" pitchFamily="34" charset="0"/>
                <a:cs typeface="Arial" panose="020B0604020202020204" pitchFamily="34" charset="0"/>
              </a:rPr>
              <a:t>What about you?</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Please use the </a:t>
            </a:r>
            <a:r>
              <a:rPr lang="en-US" sz="2400" b="1" dirty="0" smtClean="0">
                <a:solidFill>
                  <a:srgbClr val="00463A"/>
                </a:solidFill>
                <a:latin typeface="Arial" panose="020B0604020202020204" pitchFamily="34" charset="0"/>
                <a:cs typeface="Arial" panose="020B0604020202020204" pitchFamily="34" charset="0"/>
              </a:rPr>
              <a:t>chat</a:t>
            </a:r>
            <a:r>
              <a:rPr lang="en-US" sz="2400" dirty="0" smtClean="0">
                <a:solidFill>
                  <a:srgbClr val="00463A"/>
                </a:solidFill>
                <a:latin typeface="Arial" panose="020B0604020202020204" pitchFamily="34" charset="0"/>
                <a:cs typeface="Arial" panose="020B0604020202020204" pitchFamily="34" charset="0"/>
              </a:rPr>
              <a:t> function to answer the following:</a:t>
            </a:r>
          </a:p>
          <a:p>
            <a:pPr lvl="1"/>
            <a:r>
              <a:rPr lang="en-US" sz="2000" dirty="0" smtClean="0">
                <a:solidFill>
                  <a:srgbClr val="00463A"/>
                </a:solidFill>
                <a:latin typeface="Arial" panose="020B0604020202020204" pitchFamily="34" charset="0"/>
                <a:cs typeface="Arial" panose="020B0604020202020204" pitchFamily="34" charset="0"/>
              </a:rPr>
              <a:t>Have </a:t>
            </a:r>
            <a:r>
              <a:rPr lang="en-US" sz="2000" b="1" dirty="0" smtClean="0">
                <a:solidFill>
                  <a:srgbClr val="00463A"/>
                </a:solidFill>
                <a:latin typeface="Arial" panose="020B0604020202020204" pitchFamily="34" charset="0"/>
                <a:cs typeface="Arial" panose="020B0604020202020204" pitchFamily="34" charset="0"/>
              </a:rPr>
              <a:t>you</a:t>
            </a:r>
            <a:r>
              <a:rPr lang="en-US" sz="2000" dirty="0" smtClean="0">
                <a:solidFill>
                  <a:srgbClr val="00463A"/>
                </a:solidFill>
                <a:latin typeface="Arial" panose="020B0604020202020204" pitchFamily="34" charset="0"/>
                <a:cs typeface="Arial" panose="020B0604020202020204" pitchFamily="34" charset="0"/>
              </a:rPr>
              <a:t> been through an organizational change?</a:t>
            </a:r>
          </a:p>
          <a:p>
            <a:pPr lvl="1"/>
            <a:r>
              <a:rPr lang="en-US" sz="2000" dirty="0" smtClean="0">
                <a:solidFill>
                  <a:srgbClr val="00463A"/>
                </a:solidFill>
                <a:latin typeface="Arial" panose="020B0604020202020204" pitchFamily="34" charset="0"/>
                <a:cs typeface="Arial" panose="020B0604020202020204" pitchFamily="34" charset="0"/>
              </a:rPr>
              <a:t>Was it your </a:t>
            </a:r>
            <a:r>
              <a:rPr lang="en-US" sz="2000" b="1" dirty="0" smtClean="0">
                <a:solidFill>
                  <a:srgbClr val="00463A"/>
                </a:solidFill>
                <a:latin typeface="Arial" panose="020B0604020202020204" pitchFamily="34" charset="0"/>
                <a:cs typeface="Arial" panose="020B0604020202020204" pitchFamily="34" charset="0"/>
              </a:rPr>
              <a:t>unit</a:t>
            </a:r>
            <a:r>
              <a:rPr lang="en-US" sz="2000" dirty="0" smtClean="0">
                <a:solidFill>
                  <a:srgbClr val="00463A"/>
                </a:solidFill>
                <a:latin typeface="Arial" panose="020B0604020202020204" pitchFamily="34" charset="0"/>
                <a:cs typeface="Arial" panose="020B0604020202020204" pitchFamily="34" charset="0"/>
              </a:rPr>
              <a:t> or </a:t>
            </a:r>
            <a:r>
              <a:rPr lang="en-US" sz="2000" b="1" dirty="0" smtClean="0">
                <a:solidFill>
                  <a:srgbClr val="00463A"/>
                </a:solidFill>
                <a:latin typeface="Arial" panose="020B0604020202020204" pitchFamily="34" charset="0"/>
                <a:cs typeface="Arial" panose="020B0604020202020204" pitchFamily="34" charset="0"/>
              </a:rPr>
              <a:t>department</a:t>
            </a:r>
            <a:r>
              <a:rPr lang="en-US" sz="2000" dirty="0" smtClean="0">
                <a:solidFill>
                  <a:srgbClr val="00463A"/>
                </a:solidFill>
                <a:latin typeface="Arial" panose="020B0604020202020204" pitchFamily="34" charset="0"/>
                <a:cs typeface="Arial" panose="020B0604020202020204" pitchFamily="34" charset="0"/>
              </a:rPr>
              <a:t> (or </a:t>
            </a:r>
            <a:r>
              <a:rPr lang="en-US" sz="2000" b="1" dirty="0" smtClean="0">
                <a:solidFill>
                  <a:srgbClr val="00463A"/>
                </a:solidFill>
                <a:latin typeface="Arial" panose="020B0604020202020204" pitchFamily="34" charset="0"/>
                <a:cs typeface="Arial" panose="020B0604020202020204" pitchFamily="34" charset="0"/>
              </a:rPr>
              <a:t>both</a:t>
            </a:r>
            <a:r>
              <a:rPr lang="en-US" sz="2000" dirty="0" smtClean="0">
                <a:solidFill>
                  <a:srgbClr val="00463A"/>
                </a:solidFill>
                <a:latin typeface="Arial" panose="020B0604020202020204" pitchFamily="34" charset="0"/>
                <a:cs typeface="Arial" panose="020B0604020202020204" pitchFamily="34" charset="0"/>
              </a:rPr>
              <a:t>)?</a:t>
            </a:r>
          </a:p>
          <a:p>
            <a:pPr lvl="1"/>
            <a:r>
              <a:rPr lang="en-US" sz="2000" b="1" dirty="0" smtClean="0">
                <a:solidFill>
                  <a:srgbClr val="00463A"/>
                </a:solidFill>
                <a:latin typeface="Arial" panose="020B0604020202020204" pitchFamily="34" charset="0"/>
                <a:cs typeface="Arial" panose="020B0604020202020204" pitchFamily="34" charset="0"/>
              </a:rPr>
              <a:t>How</a:t>
            </a:r>
            <a:r>
              <a:rPr lang="en-US" sz="2000" dirty="0" smtClean="0">
                <a:solidFill>
                  <a:srgbClr val="00463A"/>
                </a:solidFill>
                <a:latin typeface="Arial" panose="020B0604020202020204" pitchFamily="34" charset="0"/>
                <a:cs typeface="Arial" panose="020B0604020202020204" pitchFamily="34" charset="0"/>
              </a:rPr>
              <a:t> did it go?</a:t>
            </a:r>
          </a:p>
          <a:p>
            <a:pPr lvl="2"/>
            <a:r>
              <a:rPr lang="en-US" sz="1600" dirty="0" smtClean="0">
                <a:solidFill>
                  <a:srgbClr val="00463A"/>
                </a:solidFill>
                <a:latin typeface="Arial" panose="020B0604020202020204" pitchFamily="34" charset="0"/>
                <a:cs typeface="Arial" panose="020B0604020202020204" pitchFamily="34" charset="0"/>
              </a:rPr>
              <a:t>Smooth</a:t>
            </a:r>
          </a:p>
          <a:p>
            <a:pPr lvl="2"/>
            <a:r>
              <a:rPr lang="en-US" sz="1600" dirty="0" smtClean="0">
                <a:solidFill>
                  <a:srgbClr val="00463A"/>
                </a:solidFill>
                <a:latin typeface="Arial" panose="020B0604020202020204" pitchFamily="34" charset="0"/>
                <a:cs typeface="Arial" panose="020B0604020202020204" pitchFamily="34" charset="0"/>
              </a:rPr>
              <a:t>Rocky</a:t>
            </a:r>
          </a:p>
          <a:p>
            <a:pPr lvl="2"/>
            <a:r>
              <a:rPr lang="en-US" sz="1600" dirty="0" smtClean="0">
                <a:solidFill>
                  <a:srgbClr val="00463A"/>
                </a:solidFill>
                <a:latin typeface="Arial" panose="020B0604020202020204" pitchFamily="34" charset="0"/>
                <a:cs typeface="Arial" panose="020B0604020202020204" pitchFamily="34" charset="0"/>
              </a:rPr>
              <a:t>Still going through it</a:t>
            </a:r>
          </a:p>
          <a:p>
            <a:pPr lvl="1"/>
            <a:endParaRPr lang="en-US" sz="2000"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9215CF-E0CE-9442-BA55-FF18D4A42281}"/>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D8917F-ED81-AB4C-83A9-F72365F807DB}"/>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BC15704A-6D22-E841-A324-9F984805DC0D}"/>
              </a:ext>
            </a:extLst>
          </p:cNvPr>
          <p:cNvPicPr>
            <a:picLocks noChangeAspect="1"/>
          </p:cNvPicPr>
          <p:nvPr/>
        </p:nvPicPr>
        <p:blipFill>
          <a:blip r:embed="rId3"/>
          <a:stretch>
            <a:fillRect/>
          </a:stretch>
        </p:blipFill>
        <p:spPr>
          <a:xfrm>
            <a:off x="5164301" y="-102887"/>
            <a:ext cx="1863399" cy="205774"/>
          </a:xfrm>
          <a:prstGeom prst="rect">
            <a:avLst/>
          </a:prstGeom>
        </p:spPr>
      </p:pic>
    </p:spTree>
    <p:extLst>
      <p:ext uri="{BB962C8B-B14F-4D97-AF65-F5344CB8AC3E}">
        <p14:creationId xmlns:p14="http://schemas.microsoft.com/office/powerpoint/2010/main" val="2395842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856348C-4FC3-5148-9F4A-61ACCB67ACB7}"/>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 name="Title 2">
            <a:extLst>
              <a:ext uri="{FF2B5EF4-FFF2-40B4-BE49-F238E27FC236}">
                <a16:creationId xmlns:a16="http://schemas.microsoft.com/office/drawing/2014/main" id="{B2189CDC-1EBC-7E4F-B676-D02F97A4DD55}"/>
              </a:ext>
            </a:extLst>
          </p:cNvPr>
          <p:cNvSpPr>
            <a:spLocks noGrp="1"/>
          </p:cNvSpPr>
          <p:nvPr>
            <p:ph type="title"/>
          </p:nvPr>
        </p:nvSpPr>
        <p:spPr/>
        <p:txBody>
          <a:bodyPr/>
          <a:lstStyle/>
          <a:p>
            <a:r>
              <a:rPr lang="en-US" dirty="0" smtClean="0">
                <a:solidFill>
                  <a:srgbClr val="00463A"/>
                </a:solidFill>
                <a:latin typeface="Arial" panose="020B0604020202020204" pitchFamily="34" charset="0"/>
                <a:cs typeface="Arial" panose="020B0604020202020204" pitchFamily="34" charset="0"/>
              </a:rPr>
              <a:t>Building Services organizational change</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52CB2263-FB89-6447-95BA-122C3E9F9E91}"/>
              </a:ext>
            </a:extLst>
          </p:cNvPr>
          <p:cNvSpPr>
            <a:spLocks noGrp="1"/>
          </p:cNvSpPr>
          <p:nvPr>
            <p:ph sz="half"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Use of consultant that helped with the IPF wide org. change</a:t>
            </a:r>
          </a:p>
          <a:p>
            <a:r>
              <a:rPr lang="en-US" sz="2400" dirty="0" smtClean="0">
                <a:solidFill>
                  <a:srgbClr val="00463A"/>
                </a:solidFill>
                <a:latin typeface="Arial" panose="020B0604020202020204" pitchFamily="34" charset="0"/>
                <a:cs typeface="Arial" panose="020B0604020202020204" pitchFamily="34" charset="0"/>
              </a:rPr>
              <a:t>Developed four distinct plans</a:t>
            </a:r>
          </a:p>
          <a:p>
            <a:r>
              <a:rPr lang="en-US" sz="2400" dirty="0" smtClean="0">
                <a:solidFill>
                  <a:srgbClr val="00463A"/>
                </a:solidFill>
                <a:latin typeface="Arial" panose="020B0604020202020204" pitchFamily="34" charset="0"/>
                <a:cs typeface="Arial" panose="020B0604020202020204" pitchFamily="34" charset="0"/>
              </a:rPr>
              <a:t>Utilized a decision Matrix</a:t>
            </a:r>
            <a:endParaRPr lang="en-US" sz="2400" dirty="0">
              <a:solidFill>
                <a:srgbClr val="00463A"/>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2"/>
          <a:stretch>
            <a:fillRect/>
          </a:stretch>
        </p:blipFill>
        <p:spPr>
          <a:xfrm>
            <a:off x="5871882" y="1797038"/>
            <a:ext cx="6025288" cy="4365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A05F7F27-B1A1-0C4B-96DC-FCA233426C80}"/>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F63F40A-01FE-9D47-873F-BABF074BB3BB}"/>
              </a:ext>
            </a:extLst>
          </p:cNvPr>
          <p:cNvPicPr>
            <a:picLocks noChangeAspect="1"/>
          </p:cNvPicPr>
          <p:nvPr/>
        </p:nvPicPr>
        <p:blipFill>
          <a:blip r:embed="rId3"/>
          <a:stretch>
            <a:fillRect/>
          </a:stretch>
        </p:blipFill>
        <p:spPr>
          <a:xfrm>
            <a:off x="884081" y="6484689"/>
            <a:ext cx="1592719" cy="315716"/>
          </a:xfrm>
          <a:prstGeom prst="rect">
            <a:avLst/>
          </a:prstGeom>
        </p:spPr>
      </p:pic>
      <p:pic>
        <p:nvPicPr>
          <p:cNvPr id="2" name="Picture 1">
            <a:extLst>
              <a:ext uri="{FF2B5EF4-FFF2-40B4-BE49-F238E27FC236}">
                <a16:creationId xmlns:a16="http://schemas.microsoft.com/office/drawing/2014/main" id="{E8587BBE-A962-5F47-A494-04433A028085}"/>
              </a:ext>
            </a:extLst>
          </p:cNvPr>
          <p:cNvPicPr>
            <a:picLocks noChangeAspect="1"/>
          </p:cNvPicPr>
          <p:nvPr/>
        </p:nvPicPr>
        <p:blipFill>
          <a:blip r:embed="rId4"/>
          <a:stretch>
            <a:fillRect/>
          </a:stretch>
        </p:blipFill>
        <p:spPr>
          <a:xfrm rot="16200000">
            <a:off x="-931700" y="1193940"/>
            <a:ext cx="1863399" cy="205774"/>
          </a:xfrm>
          <a:prstGeom prst="rect">
            <a:avLst/>
          </a:prstGeom>
        </p:spPr>
      </p:pic>
      <p:pic>
        <p:nvPicPr>
          <p:cNvPr id="7" name="Picture 6"/>
          <p:cNvPicPr>
            <a:picLocks noChangeAspect="1"/>
          </p:cNvPicPr>
          <p:nvPr/>
        </p:nvPicPr>
        <p:blipFill>
          <a:blip r:embed="rId5"/>
          <a:stretch>
            <a:fillRect/>
          </a:stretch>
        </p:blipFill>
        <p:spPr>
          <a:xfrm>
            <a:off x="220321" y="3553955"/>
            <a:ext cx="2767064" cy="281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3094680" y="3553956"/>
            <a:ext cx="2533226" cy="281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2320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C123F-641F-E349-8F93-683C286ECF03}"/>
              </a:ext>
            </a:extLst>
          </p:cNvPr>
          <p:cNvSpPr>
            <a:spLocks noGrp="1"/>
          </p:cNvSpPr>
          <p:nvPr>
            <p:ph type="title"/>
          </p:nvPr>
        </p:nvSpPr>
        <p:spPr>
          <a:xfrm>
            <a:off x="838200" y="365125"/>
            <a:ext cx="10515600" cy="1325563"/>
          </a:xfrm>
        </p:spPr>
        <p:txBody>
          <a:bodyPr/>
          <a:lstStyle/>
          <a:p>
            <a:r>
              <a:rPr lang="en-US" dirty="0">
                <a:solidFill>
                  <a:srgbClr val="00463A"/>
                </a:solidFill>
                <a:latin typeface="Arial" panose="020B0604020202020204" pitchFamily="34" charset="0"/>
                <a:cs typeface="Arial" panose="020B0604020202020204" pitchFamily="34" charset="0"/>
              </a:rPr>
              <a:t>Building Services </a:t>
            </a:r>
            <a:r>
              <a:rPr lang="en-US" dirty="0" smtClean="0">
                <a:solidFill>
                  <a:srgbClr val="00463A"/>
                </a:solidFill>
                <a:latin typeface="Arial" panose="020B0604020202020204" pitchFamily="34" charset="0"/>
                <a:cs typeface="Arial" panose="020B0604020202020204" pitchFamily="34" charset="0"/>
              </a:rPr>
              <a:t>org</a:t>
            </a:r>
            <a:r>
              <a:rPr lang="en-US" dirty="0">
                <a:solidFill>
                  <a:srgbClr val="00463A"/>
                </a:solidFill>
                <a:latin typeface="Arial" panose="020B0604020202020204" pitchFamily="34" charset="0"/>
                <a:cs typeface="Arial" panose="020B0604020202020204" pitchFamily="34" charset="0"/>
              </a:rPr>
              <a:t>. </a:t>
            </a:r>
            <a:r>
              <a:rPr lang="en-US" dirty="0" smtClean="0">
                <a:solidFill>
                  <a:srgbClr val="00463A"/>
                </a:solidFill>
                <a:latin typeface="Arial" panose="020B0604020202020204" pitchFamily="34" charset="0"/>
                <a:cs typeface="Arial" panose="020B0604020202020204" pitchFamily="34" charset="0"/>
              </a:rPr>
              <a:t>change </a:t>
            </a:r>
            <a:r>
              <a:rPr lang="en-US" sz="1800" dirty="0">
                <a:solidFill>
                  <a:srgbClr val="00463A"/>
                </a:solidFill>
                <a:latin typeface="Arial" panose="020B0604020202020204" pitchFamily="34" charset="0"/>
                <a:cs typeface="Arial" panose="020B0604020202020204" pitchFamily="34" charset="0"/>
              </a:rPr>
              <a:t>c</a:t>
            </a:r>
            <a:r>
              <a:rPr lang="en-US" sz="1800" dirty="0" smtClean="0">
                <a:solidFill>
                  <a:srgbClr val="00463A"/>
                </a:solidFill>
                <a:latin typeface="Arial" panose="020B0604020202020204" pitchFamily="34" charset="0"/>
                <a:cs typeface="Arial" panose="020B0604020202020204" pitchFamily="34" charset="0"/>
              </a:rPr>
              <a:t>ontinued</a:t>
            </a:r>
            <a:endParaRPr lang="en-US" dirty="0">
              <a:solidFill>
                <a:srgbClr val="00463A"/>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E935E9-EF52-1B46-9AA9-0949F705FD4A}"/>
              </a:ext>
            </a:extLst>
          </p:cNvPr>
          <p:cNvSpPr>
            <a:spLocks noGrp="1"/>
          </p:cNvSpPr>
          <p:nvPr>
            <p:ph idx="1"/>
          </p:nvPr>
        </p:nvSpPr>
        <p:spPr/>
        <p:txBody>
          <a:bodyPr>
            <a:normAutofit/>
          </a:bodyPr>
          <a:lstStyle/>
          <a:p>
            <a:r>
              <a:rPr lang="en-US" sz="2400" dirty="0" smtClean="0">
                <a:solidFill>
                  <a:srgbClr val="00463A"/>
                </a:solidFill>
                <a:latin typeface="Arial" panose="020B0604020202020204" pitchFamily="34" charset="0"/>
                <a:cs typeface="Arial" panose="020B0604020202020204" pitchFamily="34" charset="0"/>
              </a:rPr>
              <a:t>2016 – more change</a:t>
            </a:r>
          </a:p>
          <a:p>
            <a:pPr lvl="1"/>
            <a:r>
              <a:rPr lang="en-US" sz="2000" dirty="0" smtClean="0">
                <a:solidFill>
                  <a:srgbClr val="00463A"/>
                </a:solidFill>
                <a:latin typeface="Arial" panose="020B0604020202020204" pitchFamily="34" charset="0"/>
                <a:cs typeface="Arial" panose="020B0604020202020204" pitchFamily="34" charset="0"/>
              </a:rPr>
              <a:t>Maintenance Services – addition of 3 Assistant Managers</a:t>
            </a:r>
          </a:p>
          <a:p>
            <a:pPr lvl="2"/>
            <a:r>
              <a:rPr lang="en-US" sz="1600" dirty="0" smtClean="0">
                <a:solidFill>
                  <a:srgbClr val="00463A"/>
                </a:solidFill>
                <a:latin typeface="Arial" panose="020B0604020202020204" pitchFamily="34" charset="0"/>
                <a:cs typeface="Arial" panose="020B0604020202020204" pitchFamily="34" charset="0"/>
              </a:rPr>
              <a:t>Administrative assistants still report to Maintenance Manager</a:t>
            </a:r>
          </a:p>
          <a:p>
            <a:pPr lvl="1"/>
            <a:r>
              <a:rPr lang="en-US" sz="2000" dirty="0" smtClean="0">
                <a:solidFill>
                  <a:srgbClr val="00463A"/>
                </a:solidFill>
                <a:latin typeface="Arial" panose="020B0604020202020204" pitchFamily="34" charset="0"/>
                <a:cs typeface="Arial" panose="020B0604020202020204" pitchFamily="34" charset="0"/>
              </a:rPr>
              <a:t>Project Services is no longer under Maintenance Services</a:t>
            </a:r>
          </a:p>
          <a:p>
            <a:pPr lvl="2"/>
            <a:r>
              <a:rPr lang="en-US" sz="1600" dirty="0" smtClean="0">
                <a:solidFill>
                  <a:srgbClr val="00463A"/>
                </a:solidFill>
                <a:latin typeface="Arial" panose="020B0604020202020204" pitchFamily="34" charset="0"/>
                <a:cs typeface="Arial" panose="020B0604020202020204" pitchFamily="34" charset="0"/>
              </a:rPr>
              <a:t>Work Control group formed and reports to Project Services Manager</a:t>
            </a:r>
          </a:p>
          <a:p>
            <a:pPr lvl="1"/>
            <a:r>
              <a:rPr lang="en-US" sz="2000" dirty="0" smtClean="0">
                <a:solidFill>
                  <a:srgbClr val="00463A"/>
                </a:solidFill>
                <a:latin typeface="Arial" panose="020B0604020202020204" pitchFamily="34" charset="0"/>
                <a:cs typeface="Arial" panose="020B0604020202020204" pitchFamily="34" charset="0"/>
              </a:rPr>
              <a:t>Building Performance Services – combined Commissioning and Central Control</a:t>
            </a:r>
          </a:p>
          <a:p>
            <a:pPr lvl="1"/>
            <a:r>
              <a:rPr lang="en-US" sz="2000" dirty="0" smtClean="0">
                <a:solidFill>
                  <a:srgbClr val="00463A"/>
                </a:solidFill>
                <a:latin typeface="Arial" panose="020B0604020202020204" pitchFamily="34" charset="0"/>
                <a:cs typeface="Arial" panose="020B0604020202020204" pitchFamily="34" charset="0"/>
              </a:rPr>
              <a:t>Material &amp; Logistics – moved to Support Services</a:t>
            </a:r>
          </a:p>
          <a:p>
            <a:pPr lvl="1"/>
            <a:r>
              <a:rPr lang="en-US" sz="2000" dirty="0" smtClean="0">
                <a:solidFill>
                  <a:srgbClr val="00463A"/>
                </a:solidFill>
                <a:latin typeface="Arial" panose="020B0604020202020204" pitchFamily="34" charset="0"/>
                <a:cs typeface="Arial" panose="020B0604020202020204" pitchFamily="34" charset="0"/>
              </a:rPr>
              <a:t>Custodial Services – moved to Campus Services</a:t>
            </a:r>
          </a:p>
          <a:p>
            <a:pPr marL="457200" lvl="1" indent="0">
              <a:buNone/>
            </a:pPr>
            <a:endParaRPr lang="en-US" sz="2000" dirty="0">
              <a:solidFill>
                <a:srgbClr val="00463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921AD4D-1752-3E4F-8E91-2C27EEB70FA8}"/>
              </a:ext>
            </a:extLst>
          </p:cNvPr>
          <p:cNvSpPr/>
          <p:nvPr/>
        </p:nvSpPr>
        <p:spPr>
          <a:xfrm>
            <a:off x="0" y="6427094"/>
            <a:ext cx="12192000" cy="430906"/>
          </a:xfrm>
          <a:prstGeom prst="rect">
            <a:avLst/>
          </a:prstGeom>
          <a:solidFill>
            <a:srgbClr val="00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64ED74-5A93-654D-A4B9-664AC8DBCE54}"/>
              </a:ext>
            </a:extLst>
          </p:cNvPr>
          <p:cNvPicPr>
            <a:picLocks noChangeAspect="1"/>
          </p:cNvPicPr>
          <p:nvPr/>
        </p:nvPicPr>
        <p:blipFill>
          <a:blip r:embed="rId2"/>
          <a:stretch>
            <a:fillRect/>
          </a:stretch>
        </p:blipFill>
        <p:spPr>
          <a:xfrm>
            <a:off x="884081" y="6484689"/>
            <a:ext cx="1592719" cy="315716"/>
          </a:xfrm>
          <a:prstGeom prst="rect">
            <a:avLst/>
          </a:prstGeom>
        </p:spPr>
      </p:pic>
      <p:pic>
        <p:nvPicPr>
          <p:cNvPr id="9" name="Picture 8">
            <a:extLst>
              <a:ext uri="{FF2B5EF4-FFF2-40B4-BE49-F238E27FC236}">
                <a16:creationId xmlns:a16="http://schemas.microsoft.com/office/drawing/2014/main" id="{C1D1F365-5C9B-E64A-9122-BAFC5CDF7CA4}"/>
              </a:ext>
            </a:extLst>
          </p:cNvPr>
          <p:cNvPicPr>
            <a:picLocks noChangeAspect="1"/>
          </p:cNvPicPr>
          <p:nvPr/>
        </p:nvPicPr>
        <p:blipFill>
          <a:blip r:embed="rId3"/>
          <a:stretch>
            <a:fillRect/>
          </a:stretch>
        </p:blipFill>
        <p:spPr>
          <a:xfrm rot="16200000">
            <a:off x="-931700" y="1193940"/>
            <a:ext cx="1863399" cy="20577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780" t="13758" r="6071" b="16535"/>
          <a:stretch/>
        </p:blipFill>
        <p:spPr>
          <a:xfrm>
            <a:off x="7157406" y="3872753"/>
            <a:ext cx="4652815" cy="2507901"/>
          </a:xfrm>
          <a:prstGeom prst="rect">
            <a:avLst/>
          </a:prstGeom>
        </p:spPr>
      </p:pic>
    </p:spTree>
    <p:extLst>
      <p:ext uri="{BB962C8B-B14F-4D97-AF65-F5344CB8AC3E}">
        <p14:creationId xmlns:p14="http://schemas.microsoft.com/office/powerpoint/2010/main" val="582097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vert="horz" lIns="91440" tIns="45720" rIns="91440" bIns="45720" rtlCol="0" anchor="t">
        <a:normAutofit/>
      </a:bodyPr>
      <a:lstStyle>
        <a:defPPr algn="l">
          <a:defRPr dirty="0" smtClean="0">
            <a:solidFill>
              <a:srgbClr val="305749"/>
            </a:solidFill>
          </a:defRPr>
        </a:defPPr>
      </a:lstStyle>
      <a:style>
        <a:lnRef idx="0">
          <a:scrgbClr r="0" g="0" b="0"/>
        </a:lnRef>
        <a:fillRef idx="0">
          <a:scrgbClr r="0" g="0" b="0"/>
        </a:fillRef>
        <a:effectRef idx="0">
          <a:scrgbClr r="0" g="0" b="0"/>
        </a:effectRef>
        <a:fontRef idx="major"/>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F3001116A87C4C953D02B357B016E7" ma:contentTypeVersion="11" ma:contentTypeDescription="Create a new document." ma:contentTypeScope="" ma:versionID="281540ede1a699c94dce806e607681bf">
  <xsd:schema xmlns:xsd="http://www.w3.org/2001/XMLSchema" xmlns:xs="http://www.w3.org/2001/XMLSchema" xmlns:p="http://schemas.microsoft.com/office/2006/metadata/properties" xmlns:ns2="88410cc3-dad8-4131-88e6-4415587d62b2" xmlns:ns3="225b696b-0cc3-4cdd-875e-c8b0e93297b4" targetNamespace="http://schemas.microsoft.com/office/2006/metadata/properties" ma:root="true" ma:fieldsID="362f96b9cf24b6781060c130f2af1ea2" ns2:_="" ns3:_="">
    <xsd:import namespace="88410cc3-dad8-4131-88e6-4415587d62b2"/>
    <xsd:import namespace="225b696b-0cc3-4cdd-875e-c8b0e93297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10cc3-dad8-4131-88e6-4415587d62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e11d628-647c-4c8d-8dd1-c5fb09250af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5b696b-0cc3-4cdd-875e-c8b0e93297b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45b2bd2-15a5-4df4-a0e2-7663fb1a996b}" ma:internalName="TaxCatchAll" ma:showField="CatchAllData" ma:web="225b696b-0cc3-4cdd-875e-c8b0e93297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25b696b-0cc3-4cdd-875e-c8b0e93297b4" xsi:nil="true"/>
    <lcf76f155ced4ddcb4097134ff3c332f xmlns="88410cc3-dad8-4131-88e6-4415587d62b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8274EB-EEEA-4323-95EC-3B2B4EBEA261}"/>
</file>

<file path=customXml/itemProps2.xml><?xml version="1.0" encoding="utf-8"?>
<ds:datastoreItem xmlns:ds="http://schemas.openxmlformats.org/officeDocument/2006/customXml" ds:itemID="{B1B04E3C-1F1D-405E-8705-DCBFC2B1F7BF}">
  <ds:schemaRefs>
    <ds:schemaRef ds:uri="http://schemas.microsoft.com/sharepoint/v3/contenttype/forms"/>
  </ds:schemaRefs>
</ds:datastoreItem>
</file>

<file path=customXml/itemProps3.xml><?xml version="1.0" encoding="utf-8"?>
<ds:datastoreItem xmlns:ds="http://schemas.openxmlformats.org/officeDocument/2006/customXml" ds:itemID="{0030B9B9-E435-4365-A427-79E79608C7BC}">
  <ds:schemaRefs>
    <ds:schemaRef ds:uri="http://purl.org/dc/elements/1.1/"/>
    <ds:schemaRef ds:uri="http://www.w3.org/XML/1998/namespace"/>
    <ds:schemaRef ds:uri="http://schemas.microsoft.com/office/2006/metadata/properties"/>
    <ds:schemaRef ds:uri="http://schemas.microsoft.com/office/2006/documentManagement/types"/>
    <ds:schemaRef ds:uri="http://purl.org/dc/dcmitype/"/>
    <ds:schemaRef ds:uri="http://purl.org/dc/terms/"/>
    <ds:schemaRef ds:uri="ce41cc67-fc87-4c89-8670-34b65f6512ef"/>
    <ds:schemaRef ds:uri="http://schemas.microsoft.com/office/infopath/2007/PartnerControls"/>
    <ds:schemaRef ds:uri="http://schemas.openxmlformats.org/package/2006/metadata/core-properties"/>
    <ds:schemaRef ds:uri="106628cd-8c47-42cc-ab55-e0809966a841"/>
  </ds:schemaRefs>
</ds:datastoreItem>
</file>

<file path=docProps/app.xml><?xml version="1.0" encoding="utf-8"?>
<Properties xmlns="http://schemas.openxmlformats.org/officeDocument/2006/extended-properties" xmlns:vt="http://schemas.openxmlformats.org/officeDocument/2006/docPropsVTypes">
  <Template/>
  <TotalTime>3053</TotalTime>
  <Words>1155</Words>
  <Application>Microsoft Office PowerPoint</Application>
  <PresentationFormat>Widescreen</PresentationFormat>
  <Paragraphs>166</Paragraphs>
  <Slides>23</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Custom Design</vt:lpstr>
      <vt:lpstr>Office Theme</vt:lpstr>
      <vt:lpstr>Thank you for joining us today!</vt:lpstr>
      <vt:lpstr>Utilizing Process Improvement to Drive Strategic Organizational Alignment and Development Potential of Staff</vt:lpstr>
      <vt:lpstr>PowerPoint Presentation</vt:lpstr>
      <vt:lpstr>What will we talk about?</vt:lpstr>
      <vt:lpstr>Organizational context</vt:lpstr>
      <vt:lpstr>IPF – organizational change</vt:lpstr>
      <vt:lpstr>What about you?</vt:lpstr>
      <vt:lpstr>Building Services organizational change</vt:lpstr>
      <vt:lpstr>Building Services org. change continued</vt:lpstr>
      <vt:lpstr>Building Services org. change continued</vt:lpstr>
      <vt:lpstr>Initial organizational chart</vt:lpstr>
      <vt:lpstr>Formation of the Building Services Business Office</vt:lpstr>
      <vt:lpstr>What happened next?</vt:lpstr>
      <vt:lpstr>Updated job duties</vt:lpstr>
      <vt:lpstr>Focus on process</vt:lpstr>
      <vt:lpstr>Focus on process continued</vt:lpstr>
      <vt:lpstr>Focus on staff development</vt:lpstr>
      <vt:lpstr>What about you?</vt:lpstr>
      <vt:lpstr>Use of the check-in meeting</vt:lpstr>
      <vt:lpstr>NCCI 2019 activity</vt:lpstr>
      <vt:lpstr>What is happening today?</vt:lpstr>
      <vt:lpstr>Questions?</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Nick Schrader</dc:creator>
  <cp:lastModifiedBy>Kelly Feister</cp:lastModifiedBy>
  <cp:revision>47</cp:revision>
  <dcterms:created xsi:type="dcterms:W3CDTF">2019-08-13T17:14:19Z</dcterms:created>
  <dcterms:modified xsi:type="dcterms:W3CDTF">2020-01-23T16:04:16Z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0x010100E7F3001116A87C4C953D02B357B016E7</vt:lpwstr>
  </property>
</Properties>
</file>