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91" r:id="rId6"/>
    <p:sldId id="296" r:id="rId7"/>
    <p:sldId id="292" r:id="rId8"/>
    <p:sldId id="308" r:id="rId9"/>
    <p:sldId id="293" r:id="rId10"/>
    <p:sldId id="298" r:id="rId11"/>
    <p:sldId id="290" r:id="rId12"/>
    <p:sldId id="299" r:id="rId13"/>
    <p:sldId id="294" r:id="rId14"/>
    <p:sldId id="313" r:id="rId15"/>
    <p:sldId id="289" r:id="rId16"/>
    <p:sldId id="301" r:id="rId17"/>
    <p:sldId id="304" r:id="rId18"/>
    <p:sldId id="306" r:id="rId19"/>
    <p:sldId id="307" r:id="rId20"/>
    <p:sldId id="277" r:id="rId21"/>
    <p:sldId id="303" r:id="rId22"/>
    <p:sldId id="280" r:id="rId23"/>
    <p:sldId id="309" r:id="rId24"/>
    <p:sldId id="305" r:id="rId25"/>
    <p:sldId id="288" r:id="rId26"/>
    <p:sldId id="310" r:id="rId27"/>
    <p:sldId id="302" r:id="rId28"/>
    <p:sldId id="311" r:id="rId29"/>
    <p:sldId id="3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66098-1636-4EE8-B7F8-2718FE76A447}" v="127" dt="2023-07-06T21:22:33.031"/>
    <p1510:client id="{1C0F49BD-C678-4BEC-B02F-4A3075FB8E6F}" v="456" dt="2023-07-06T19:58:23.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6" autoAdjust="0"/>
    <p:restoredTop sz="77181" autoAdjust="0"/>
  </p:normalViewPr>
  <p:slideViewPr>
    <p:cSldViewPr snapToGrid="0">
      <p:cViewPr varScale="1">
        <p:scale>
          <a:sx n="92" d="100"/>
          <a:sy n="92"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Accountable = AVC</a:t>
            </a:r>
            <a:r>
              <a:rPr lang="en-US" baseline="0"/>
              <a:t> (-1) and </a:t>
            </a:r>
            <a:r>
              <a:rPr lang="en-US"/>
              <a:t>Chief/Dir</a:t>
            </a:r>
            <a:r>
              <a:rPr lang="en-US" baseline="0"/>
              <a:t> (0)</a:t>
            </a:r>
            <a:r>
              <a:rPr lang="en-US"/>
              <a:t> Impact on Project Timeline Piecewise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'Poly and Knot'!$C$62:$C$89</c:f>
              <c:numCache>
                <c:formatCode>General</c:formatCode>
                <c:ptCount val="28"/>
                <c:pt idx="0">
                  <c:v>-1</c:v>
                </c:pt>
                <c:pt idx="1">
                  <c:v>-1</c:v>
                </c:pt>
                <c:pt idx="2">
                  <c:v>-1</c:v>
                </c:pt>
                <c:pt idx="3">
                  <c:v>-1</c:v>
                </c:pt>
                <c:pt idx="4">
                  <c:v>-1</c:v>
                </c:pt>
                <c:pt idx="5">
                  <c:v>-1</c:v>
                </c:pt>
                <c:pt idx="6">
                  <c:v>-1</c:v>
                </c:pt>
                <c:pt idx="7">
                  <c:v>-1</c:v>
                </c:pt>
                <c:pt idx="8">
                  <c:v>0</c:v>
                </c:pt>
                <c:pt idx="9">
                  <c:v>0</c:v>
                </c:pt>
                <c:pt idx="10">
                  <c:v>0</c:v>
                </c:pt>
                <c:pt idx="11">
                  <c:v>0</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numCache>
            </c:numRef>
          </c:xVal>
          <c:yVal>
            <c:numRef>
              <c:f>'Poly and Knot'!$D$62:$D$89</c:f>
              <c:numCache>
                <c:formatCode>General</c:formatCode>
                <c:ptCount val="28"/>
                <c:pt idx="0">
                  <c:v>25</c:v>
                </c:pt>
                <c:pt idx="1">
                  <c:v>12</c:v>
                </c:pt>
                <c:pt idx="2">
                  <c:v>7</c:v>
                </c:pt>
                <c:pt idx="3">
                  <c:v>17</c:v>
                </c:pt>
                <c:pt idx="4">
                  <c:v>19</c:v>
                </c:pt>
                <c:pt idx="5">
                  <c:v>18</c:v>
                </c:pt>
                <c:pt idx="6">
                  <c:v>12</c:v>
                </c:pt>
                <c:pt idx="7">
                  <c:v>9</c:v>
                </c:pt>
                <c:pt idx="8">
                  <c:v>23</c:v>
                </c:pt>
                <c:pt idx="9">
                  <c:v>11</c:v>
                </c:pt>
                <c:pt idx="10">
                  <c:v>8</c:v>
                </c:pt>
                <c:pt idx="11">
                  <c:v>14</c:v>
                </c:pt>
                <c:pt idx="12">
                  <c:v>3</c:v>
                </c:pt>
                <c:pt idx="13">
                  <c:v>9</c:v>
                </c:pt>
                <c:pt idx="14">
                  <c:v>2</c:v>
                </c:pt>
                <c:pt idx="15">
                  <c:v>10</c:v>
                </c:pt>
                <c:pt idx="16">
                  <c:v>4</c:v>
                </c:pt>
                <c:pt idx="17">
                  <c:v>5</c:v>
                </c:pt>
                <c:pt idx="18">
                  <c:v>7</c:v>
                </c:pt>
                <c:pt idx="19">
                  <c:v>15</c:v>
                </c:pt>
                <c:pt idx="20">
                  <c:v>12</c:v>
                </c:pt>
                <c:pt idx="21">
                  <c:v>7</c:v>
                </c:pt>
                <c:pt idx="22">
                  <c:v>10</c:v>
                </c:pt>
                <c:pt idx="23">
                  <c:v>5</c:v>
                </c:pt>
                <c:pt idx="24">
                  <c:v>4</c:v>
                </c:pt>
                <c:pt idx="25">
                  <c:v>5</c:v>
                </c:pt>
                <c:pt idx="26">
                  <c:v>9</c:v>
                </c:pt>
                <c:pt idx="27">
                  <c:v>10</c:v>
                </c:pt>
              </c:numCache>
            </c:numRef>
          </c:yVal>
          <c:smooth val="0"/>
          <c:extLst>
            <c:ext xmlns:c16="http://schemas.microsoft.com/office/drawing/2014/chart" uri="{C3380CC4-5D6E-409C-BE32-E72D297353CC}">
              <c16:uniqueId val="{00000001-8264-4AFF-8AA4-4AA1C0B4D132}"/>
            </c:ext>
          </c:extLst>
        </c:ser>
        <c:dLbls>
          <c:showLegendKey val="0"/>
          <c:showVal val="0"/>
          <c:showCatName val="0"/>
          <c:showSerName val="0"/>
          <c:showPercent val="0"/>
          <c:showBubbleSize val="0"/>
        </c:dLbls>
        <c:axId val="566487936"/>
        <c:axId val="566486296"/>
      </c:scatterChart>
      <c:valAx>
        <c:axId val="566487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486296"/>
        <c:crosses val="autoZero"/>
        <c:crossBetween val="midCat"/>
      </c:valAx>
      <c:valAx>
        <c:axId val="566486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4879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Accountable = PP4/Org4</a:t>
            </a:r>
            <a:r>
              <a:rPr lang="en-US" baseline="0"/>
              <a:t> (1) and </a:t>
            </a:r>
            <a:r>
              <a:rPr lang="en-US"/>
              <a:t>EA4 (2) Impact on Project</a:t>
            </a:r>
            <a:r>
              <a:rPr lang="en-US" baseline="0"/>
              <a:t> Timeline </a:t>
            </a:r>
            <a:r>
              <a:rPr lang="en-US"/>
              <a:t>Piecewise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'Poly and Knot'!$C$39:$C$56</c:f>
              <c:numCache>
                <c:formatCode>General</c:formatCode>
                <c:ptCount val="1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2</c:v>
                </c:pt>
                <c:pt idx="17">
                  <c:v>2</c:v>
                </c:pt>
              </c:numCache>
            </c:numRef>
          </c:xVal>
          <c:yVal>
            <c:numRef>
              <c:f>'Poly and Knot'!$D$39:$D$56</c:f>
              <c:numCache>
                <c:formatCode>General</c:formatCode>
                <c:ptCount val="18"/>
                <c:pt idx="0">
                  <c:v>3</c:v>
                </c:pt>
                <c:pt idx="1">
                  <c:v>9</c:v>
                </c:pt>
                <c:pt idx="2">
                  <c:v>2</c:v>
                </c:pt>
                <c:pt idx="3">
                  <c:v>10</c:v>
                </c:pt>
                <c:pt idx="4">
                  <c:v>4</c:v>
                </c:pt>
                <c:pt idx="5">
                  <c:v>5</c:v>
                </c:pt>
                <c:pt idx="6">
                  <c:v>7</c:v>
                </c:pt>
                <c:pt idx="7">
                  <c:v>15</c:v>
                </c:pt>
                <c:pt idx="8">
                  <c:v>12</c:v>
                </c:pt>
                <c:pt idx="9">
                  <c:v>7</c:v>
                </c:pt>
                <c:pt idx="10">
                  <c:v>10</c:v>
                </c:pt>
                <c:pt idx="11">
                  <c:v>5</c:v>
                </c:pt>
                <c:pt idx="12">
                  <c:v>4</c:v>
                </c:pt>
                <c:pt idx="13">
                  <c:v>5</c:v>
                </c:pt>
                <c:pt idx="14">
                  <c:v>9</c:v>
                </c:pt>
                <c:pt idx="15">
                  <c:v>10</c:v>
                </c:pt>
                <c:pt idx="16">
                  <c:v>13</c:v>
                </c:pt>
                <c:pt idx="17">
                  <c:v>15</c:v>
                </c:pt>
              </c:numCache>
            </c:numRef>
          </c:yVal>
          <c:smooth val="0"/>
          <c:extLst>
            <c:ext xmlns:c16="http://schemas.microsoft.com/office/drawing/2014/chart" uri="{C3380CC4-5D6E-409C-BE32-E72D297353CC}">
              <c16:uniqueId val="{00000001-CE79-4741-9359-A484A414B56D}"/>
            </c:ext>
          </c:extLst>
        </c:ser>
        <c:dLbls>
          <c:showLegendKey val="0"/>
          <c:showVal val="0"/>
          <c:showCatName val="0"/>
          <c:showSerName val="0"/>
          <c:showPercent val="0"/>
          <c:showBubbleSize val="0"/>
        </c:dLbls>
        <c:axId val="663207800"/>
        <c:axId val="663208128"/>
      </c:scatterChart>
      <c:valAx>
        <c:axId val="663207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208128"/>
        <c:crosses val="autoZero"/>
        <c:crossBetween val="midCat"/>
      </c:valAx>
      <c:valAx>
        <c:axId val="66320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2078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156A0-42A4-40FB-9BA0-2CBA66E0FA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B0F98C7-E0C7-4BAF-BD9C-0E0442DF9942}">
      <dgm:prSet/>
      <dgm:spPr/>
      <dgm:t>
        <a:bodyPr/>
        <a:lstStyle/>
        <a:p>
          <a:pPr>
            <a:lnSpc>
              <a:spcPct val="100000"/>
            </a:lnSpc>
          </a:pPr>
          <a:r>
            <a:rPr lang="en-US"/>
            <a:t>New Leadership</a:t>
          </a:r>
        </a:p>
      </dgm:t>
    </dgm:pt>
    <dgm:pt modelId="{246BF731-2087-4F36-83FF-18B10EB1FEEF}" type="parTrans" cxnId="{426A0271-4D2F-4027-B2F7-3B16CF49A7F1}">
      <dgm:prSet/>
      <dgm:spPr/>
      <dgm:t>
        <a:bodyPr/>
        <a:lstStyle/>
        <a:p>
          <a:endParaRPr lang="en-US"/>
        </a:p>
      </dgm:t>
    </dgm:pt>
    <dgm:pt modelId="{D7CEADB0-E212-4C64-8F84-09BF58E2C31A}" type="sibTrans" cxnId="{426A0271-4D2F-4027-B2F7-3B16CF49A7F1}">
      <dgm:prSet/>
      <dgm:spPr/>
      <dgm:t>
        <a:bodyPr/>
        <a:lstStyle/>
        <a:p>
          <a:endParaRPr lang="en-US"/>
        </a:p>
      </dgm:t>
    </dgm:pt>
    <dgm:pt modelId="{B8D25BA6-89BA-491F-BE99-729CABE0413B}">
      <dgm:prSet/>
      <dgm:spPr/>
      <dgm:t>
        <a:bodyPr/>
        <a:lstStyle/>
        <a:p>
          <a:pPr>
            <a:lnSpc>
              <a:spcPct val="100000"/>
            </a:lnSpc>
          </a:pPr>
          <a:r>
            <a:rPr lang="en-US"/>
            <a:t>Updates to Mission or Strategic Goals</a:t>
          </a:r>
        </a:p>
      </dgm:t>
    </dgm:pt>
    <dgm:pt modelId="{C573B478-C739-4E2A-80EF-2B55CB006BA3}" type="parTrans" cxnId="{1B0DAF0B-88F0-4628-A7DD-3B9E7A69E8BD}">
      <dgm:prSet/>
      <dgm:spPr/>
      <dgm:t>
        <a:bodyPr/>
        <a:lstStyle/>
        <a:p>
          <a:endParaRPr lang="en-US"/>
        </a:p>
      </dgm:t>
    </dgm:pt>
    <dgm:pt modelId="{0D2EBBF6-BB8D-45BC-B825-1BE1404D85D6}" type="sibTrans" cxnId="{1B0DAF0B-88F0-4628-A7DD-3B9E7A69E8BD}">
      <dgm:prSet/>
      <dgm:spPr/>
      <dgm:t>
        <a:bodyPr/>
        <a:lstStyle/>
        <a:p>
          <a:endParaRPr lang="en-US"/>
        </a:p>
      </dgm:t>
    </dgm:pt>
    <dgm:pt modelId="{4F4863B4-569F-4A50-94CE-B003437D64B4}">
      <dgm:prSet/>
      <dgm:spPr/>
      <dgm:t>
        <a:bodyPr/>
        <a:lstStyle/>
        <a:p>
          <a:pPr>
            <a:lnSpc>
              <a:spcPct val="100000"/>
            </a:lnSpc>
          </a:pPr>
          <a:r>
            <a:rPr lang="en-US"/>
            <a:t>Customer-Service commitment</a:t>
          </a:r>
        </a:p>
      </dgm:t>
    </dgm:pt>
    <dgm:pt modelId="{BF18A3D5-4A5E-4058-9215-3E15853C28BA}" type="parTrans" cxnId="{4A19A6EE-D0F4-4DC0-A0CA-1E8F58074669}">
      <dgm:prSet/>
      <dgm:spPr/>
      <dgm:t>
        <a:bodyPr/>
        <a:lstStyle/>
        <a:p>
          <a:endParaRPr lang="en-US"/>
        </a:p>
      </dgm:t>
    </dgm:pt>
    <dgm:pt modelId="{B0D07316-4BE0-4F50-94B6-6277EADA2D39}" type="sibTrans" cxnId="{4A19A6EE-D0F4-4DC0-A0CA-1E8F58074669}">
      <dgm:prSet/>
      <dgm:spPr/>
      <dgm:t>
        <a:bodyPr/>
        <a:lstStyle/>
        <a:p>
          <a:endParaRPr lang="en-US"/>
        </a:p>
      </dgm:t>
    </dgm:pt>
    <dgm:pt modelId="{E1D1EB38-833F-42F9-92ED-1E25536500C9}">
      <dgm:prSet/>
      <dgm:spPr/>
      <dgm:t>
        <a:bodyPr/>
        <a:lstStyle/>
        <a:p>
          <a:pPr>
            <a:lnSpc>
              <a:spcPct val="100000"/>
            </a:lnSpc>
          </a:pPr>
          <a:r>
            <a:rPr lang="en-US"/>
            <a:t>Budget justification</a:t>
          </a:r>
        </a:p>
      </dgm:t>
    </dgm:pt>
    <dgm:pt modelId="{C1BFB1C0-A133-4BBA-957F-2155C3B9FCF3}" type="parTrans" cxnId="{5496EC20-A1A9-4460-8E5C-8DAAF70C3CEF}">
      <dgm:prSet/>
      <dgm:spPr/>
      <dgm:t>
        <a:bodyPr/>
        <a:lstStyle/>
        <a:p>
          <a:endParaRPr lang="en-US"/>
        </a:p>
      </dgm:t>
    </dgm:pt>
    <dgm:pt modelId="{5996EADA-A5C4-4048-A0A4-588D54915FC4}" type="sibTrans" cxnId="{5496EC20-A1A9-4460-8E5C-8DAAF70C3CEF}">
      <dgm:prSet/>
      <dgm:spPr/>
      <dgm:t>
        <a:bodyPr/>
        <a:lstStyle/>
        <a:p>
          <a:endParaRPr lang="en-US"/>
        </a:p>
      </dgm:t>
    </dgm:pt>
    <dgm:pt modelId="{F6A62969-A898-44E3-8591-E071192F73D6}" type="pres">
      <dgm:prSet presAssocID="{92B156A0-42A4-40FB-9BA0-2CBA66E0FAB5}" presName="root" presStyleCnt="0">
        <dgm:presLayoutVars>
          <dgm:dir/>
          <dgm:resizeHandles val="exact"/>
        </dgm:presLayoutVars>
      </dgm:prSet>
      <dgm:spPr/>
    </dgm:pt>
    <dgm:pt modelId="{11E3BFFA-3692-4250-A7B6-85BCEC3E7F4F}" type="pres">
      <dgm:prSet presAssocID="{7B0F98C7-E0C7-4BAF-BD9C-0E0442DF9942}" presName="compNode" presStyleCnt="0"/>
      <dgm:spPr/>
    </dgm:pt>
    <dgm:pt modelId="{B532B3A7-7D6D-46A3-9529-F12EC7C67325}" type="pres">
      <dgm:prSet presAssocID="{7B0F98C7-E0C7-4BAF-BD9C-0E0442DF9942}" presName="bgRect" presStyleLbl="bgShp" presStyleIdx="0" presStyleCnt="4"/>
      <dgm:spPr/>
    </dgm:pt>
    <dgm:pt modelId="{D69E57CD-0387-4252-9A46-03E225A70D0B}" type="pres">
      <dgm:prSet presAssocID="{7B0F98C7-E0C7-4BAF-BD9C-0E0442DF99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ecturer"/>
        </a:ext>
      </dgm:extLst>
    </dgm:pt>
    <dgm:pt modelId="{E418DB4F-47A4-4764-8323-0DBFF32B78CB}" type="pres">
      <dgm:prSet presAssocID="{7B0F98C7-E0C7-4BAF-BD9C-0E0442DF9942}" presName="spaceRect" presStyleCnt="0"/>
      <dgm:spPr/>
    </dgm:pt>
    <dgm:pt modelId="{6D126CA5-D815-4DDA-8CE5-14897910A1B3}" type="pres">
      <dgm:prSet presAssocID="{7B0F98C7-E0C7-4BAF-BD9C-0E0442DF9942}" presName="parTx" presStyleLbl="revTx" presStyleIdx="0" presStyleCnt="4">
        <dgm:presLayoutVars>
          <dgm:chMax val="0"/>
          <dgm:chPref val="0"/>
        </dgm:presLayoutVars>
      </dgm:prSet>
      <dgm:spPr/>
    </dgm:pt>
    <dgm:pt modelId="{83D33603-B71C-4C9E-83E9-D276F7038214}" type="pres">
      <dgm:prSet presAssocID="{D7CEADB0-E212-4C64-8F84-09BF58E2C31A}" presName="sibTrans" presStyleCnt="0"/>
      <dgm:spPr/>
    </dgm:pt>
    <dgm:pt modelId="{CF5A21AB-B8BD-48E8-9752-E9A9084DD3B3}" type="pres">
      <dgm:prSet presAssocID="{B8D25BA6-89BA-491F-BE99-729CABE0413B}" presName="compNode" presStyleCnt="0"/>
      <dgm:spPr/>
    </dgm:pt>
    <dgm:pt modelId="{04E9FBE2-4246-4B7B-A084-C06234FE719A}" type="pres">
      <dgm:prSet presAssocID="{B8D25BA6-89BA-491F-BE99-729CABE0413B}" presName="bgRect" presStyleLbl="bgShp" presStyleIdx="1" presStyleCnt="4"/>
      <dgm:spPr/>
    </dgm:pt>
    <dgm:pt modelId="{2545761B-CE89-4817-AF83-9F4F77684142}" type="pres">
      <dgm:prSet presAssocID="{B8D25BA6-89BA-491F-BE99-729CABE041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8A9A738-07C2-4762-BA63-C1DCED42B940}" type="pres">
      <dgm:prSet presAssocID="{B8D25BA6-89BA-491F-BE99-729CABE0413B}" presName="spaceRect" presStyleCnt="0"/>
      <dgm:spPr/>
    </dgm:pt>
    <dgm:pt modelId="{3E3AB86E-D359-45F8-B76D-28D8B62EA77E}" type="pres">
      <dgm:prSet presAssocID="{B8D25BA6-89BA-491F-BE99-729CABE0413B}" presName="parTx" presStyleLbl="revTx" presStyleIdx="1" presStyleCnt="4">
        <dgm:presLayoutVars>
          <dgm:chMax val="0"/>
          <dgm:chPref val="0"/>
        </dgm:presLayoutVars>
      </dgm:prSet>
      <dgm:spPr/>
    </dgm:pt>
    <dgm:pt modelId="{CB70E615-ACE8-4015-9881-2938316CD923}" type="pres">
      <dgm:prSet presAssocID="{0D2EBBF6-BB8D-45BC-B825-1BE1404D85D6}" presName="sibTrans" presStyleCnt="0"/>
      <dgm:spPr/>
    </dgm:pt>
    <dgm:pt modelId="{A1E51E46-87B5-425A-AA26-A92AEA8E080E}" type="pres">
      <dgm:prSet presAssocID="{4F4863B4-569F-4A50-94CE-B003437D64B4}" presName="compNode" presStyleCnt="0"/>
      <dgm:spPr/>
    </dgm:pt>
    <dgm:pt modelId="{DD644D75-0ED0-4EBC-A788-9F3DC3CFC270}" type="pres">
      <dgm:prSet presAssocID="{4F4863B4-569F-4A50-94CE-B003437D64B4}" presName="bgRect" presStyleLbl="bgShp" presStyleIdx="2" presStyleCnt="4"/>
      <dgm:spPr/>
    </dgm:pt>
    <dgm:pt modelId="{AC6ADA71-599F-489E-ABC0-91A3D3FBD6BB}" type="pres">
      <dgm:prSet presAssocID="{4F4863B4-569F-4A50-94CE-B003437D64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794453E3-D380-450B-B5BB-CB9E3F6FE358}" type="pres">
      <dgm:prSet presAssocID="{4F4863B4-569F-4A50-94CE-B003437D64B4}" presName="spaceRect" presStyleCnt="0"/>
      <dgm:spPr/>
    </dgm:pt>
    <dgm:pt modelId="{056773E7-16B3-47C0-8A08-82345C704D4D}" type="pres">
      <dgm:prSet presAssocID="{4F4863B4-569F-4A50-94CE-B003437D64B4}" presName="parTx" presStyleLbl="revTx" presStyleIdx="2" presStyleCnt="4">
        <dgm:presLayoutVars>
          <dgm:chMax val="0"/>
          <dgm:chPref val="0"/>
        </dgm:presLayoutVars>
      </dgm:prSet>
      <dgm:spPr/>
    </dgm:pt>
    <dgm:pt modelId="{8F7D6817-B611-4C17-BA97-6161422D0728}" type="pres">
      <dgm:prSet presAssocID="{B0D07316-4BE0-4F50-94B6-6277EADA2D39}" presName="sibTrans" presStyleCnt="0"/>
      <dgm:spPr/>
    </dgm:pt>
    <dgm:pt modelId="{A3414E1E-C608-4F3F-80E8-0289178CE350}" type="pres">
      <dgm:prSet presAssocID="{E1D1EB38-833F-42F9-92ED-1E25536500C9}" presName="compNode" presStyleCnt="0"/>
      <dgm:spPr/>
    </dgm:pt>
    <dgm:pt modelId="{9E0D5273-C298-4ADC-9164-BE70F3EA1D51}" type="pres">
      <dgm:prSet presAssocID="{E1D1EB38-833F-42F9-92ED-1E25536500C9}" presName="bgRect" presStyleLbl="bgShp" presStyleIdx="3" presStyleCnt="4"/>
      <dgm:spPr/>
    </dgm:pt>
    <dgm:pt modelId="{C4873B99-4F79-4914-AE17-66BDB01F23AC}" type="pres">
      <dgm:prSet presAssocID="{E1D1EB38-833F-42F9-92ED-1E25536500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0E7799B4-51D9-42AC-BDFA-1144D7789AB1}" type="pres">
      <dgm:prSet presAssocID="{E1D1EB38-833F-42F9-92ED-1E25536500C9}" presName="spaceRect" presStyleCnt="0"/>
      <dgm:spPr/>
    </dgm:pt>
    <dgm:pt modelId="{910BD2CB-11FC-4721-B632-8D914D481482}" type="pres">
      <dgm:prSet presAssocID="{E1D1EB38-833F-42F9-92ED-1E25536500C9}" presName="parTx" presStyleLbl="revTx" presStyleIdx="3" presStyleCnt="4">
        <dgm:presLayoutVars>
          <dgm:chMax val="0"/>
          <dgm:chPref val="0"/>
        </dgm:presLayoutVars>
      </dgm:prSet>
      <dgm:spPr/>
    </dgm:pt>
  </dgm:ptLst>
  <dgm:cxnLst>
    <dgm:cxn modelId="{1B0DAF0B-88F0-4628-A7DD-3B9E7A69E8BD}" srcId="{92B156A0-42A4-40FB-9BA0-2CBA66E0FAB5}" destId="{B8D25BA6-89BA-491F-BE99-729CABE0413B}" srcOrd="1" destOrd="0" parTransId="{C573B478-C739-4E2A-80EF-2B55CB006BA3}" sibTransId="{0D2EBBF6-BB8D-45BC-B825-1BE1404D85D6}"/>
    <dgm:cxn modelId="{5496EC20-A1A9-4460-8E5C-8DAAF70C3CEF}" srcId="{92B156A0-42A4-40FB-9BA0-2CBA66E0FAB5}" destId="{E1D1EB38-833F-42F9-92ED-1E25536500C9}" srcOrd="3" destOrd="0" parTransId="{C1BFB1C0-A133-4BBA-957F-2155C3B9FCF3}" sibTransId="{5996EADA-A5C4-4048-A0A4-588D54915FC4}"/>
    <dgm:cxn modelId="{426A0271-4D2F-4027-B2F7-3B16CF49A7F1}" srcId="{92B156A0-42A4-40FB-9BA0-2CBA66E0FAB5}" destId="{7B0F98C7-E0C7-4BAF-BD9C-0E0442DF9942}" srcOrd="0" destOrd="0" parTransId="{246BF731-2087-4F36-83FF-18B10EB1FEEF}" sibTransId="{D7CEADB0-E212-4C64-8F84-09BF58E2C31A}"/>
    <dgm:cxn modelId="{19A7A280-0498-4E2A-98DE-1FEA28A73EC2}" type="presOf" srcId="{4F4863B4-569F-4A50-94CE-B003437D64B4}" destId="{056773E7-16B3-47C0-8A08-82345C704D4D}" srcOrd="0" destOrd="0" presId="urn:microsoft.com/office/officeart/2018/2/layout/IconVerticalSolidList"/>
    <dgm:cxn modelId="{E83D419B-D53B-46B9-8A30-45B09DAC09A6}" type="presOf" srcId="{E1D1EB38-833F-42F9-92ED-1E25536500C9}" destId="{910BD2CB-11FC-4721-B632-8D914D481482}" srcOrd="0" destOrd="0" presId="urn:microsoft.com/office/officeart/2018/2/layout/IconVerticalSolidList"/>
    <dgm:cxn modelId="{E88628C1-6F0B-49C7-80C5-32C90B38E7CB}" type="presOf" srcId="{B8D25BA6-89BA-491F-BE99-729CABE0413B}" destId="{3E3AB86E-D359-45F8-B76D-28D8B62EA77E}" srcOrd="0" destOrd="0" presId="urn:microsoft.com/office/officeart/2018/2/layout/IconVerticalSolidList"/>
    <dgm:cxn modelId="{B2571DCE-2127-4F8B-B28C-BF553EBB9FC1}" type="presOf" srcId="{92B156A0-42A4-40FB-9BA0-2CBA66E0FAB5}" destId="{F6A62969-A898-44E3-8591-E071192F73D6}" srcOrd="0" destOrd="0" presId="urn:microsoft.com/office/officeart/2018/2/layout/IconVerticalSolidList"/>
    <dgm:cxn modelId="{4A19A6EE-D0F4-4DC0-A0CA-1E8F58074669}" srcId="{92B156A0-42A4-40FB-9BA0-2CBA66E0FAB5}" destId="{4F4863B4-569F-4A50-94CE-B003437D64B4}" srcOrd="2" destOrd="0" parTransId="{BF18A3D5-4A5E-4058-9215-3E15853C28BA}" sibTransId="{B0D07316-4BE0-4F50-94B6-6277EADA2D39}"/>
    <dgm:cxn modelId="{CF958DEF-55B0-49D5-A95D-8A7BD9D46A79}" type="presOf" srcId="{7B0F98C7-E0C7-4BAF-BD9C-0E0442DF9942}" destId="{6D126CA5-D815-4DDA-8CE5-14897910A1B3}" srcOrd="0" destOrd="0" presId="urn:microsoft.com/office/officeart/2018/2/layout/IconVerticalSolidList"/>
    <dgm:cxn modelId="{E03682DD-AC16-4C33-B26C-304721B69788}" type="presParOf" srcId="{F6A62969-A898-44E3-8591-E071192F73D6}" destId="{11E3BFFA-3692-4250-A7B6-85BCEC3E7F4F}" srcOrd="0" destOrd="0" presId="urn:microsoft.com/office/officeart/2018/2/layout/IconVerticalSolidList"/>
    <dgm:cxn modelId="{E1E7CC52-B730-4A6C-90DB-753C40EA2A31}" type="presParOf" srcId="{11E3BFFA-3692-4250-A7B6-85BCEC3E7F4F}" destId="{B532B3A7-7D6D-46A3-9529-F12EC7C67325}" srcOrd="0" destOrd="0" presId="urn:microsoft.com/office/officeart/2018/2/layout/IconVerticalSolidList"/>
    <dgm:cxn modelId="{B90E7B6D-0E0D-4097-AAAE-4EBF60CCE988}" type="presParOf" srcId="{11E3BFFA-3692-4250-A7B6-85BCEC3E7F4F}" destId="{D69E57CD-0387-4252-9A46-03E225A70D0B}" srcOrd="1" destOrd="0" presId="urn:microsoft.com/office/officeart/2018/2/layout/IconVerticalSolidList"/>
    <dgm:cxn modelId="{A7F7FF5F-DA30-475F-B17D-30E79860F694}" type="presParOf" srcId="{11E3BFFA-3692-4250-A7B6-85BCEC3E7F4F}" destId="{E418DB4F-47A4-4764-8323-0DBFF32B78CB}" srcOrd="2" destOrd="0" presId="urn:microsoft.com/office/officeart/2018/2/layout/IconVerticalSolidList"/>
    <dgm:cxn modelId="{9947C09C-9D3B-490F-9A33-A914BE71E791}" type="presParOf" srcId="{11E3BFFA-3692-4250-A7B6-85BCEC3E7F4F}" destId="{6D126CA5-D815-4DDA-8CE5-14897910A1B3}" srcOrd="3" destOrd="0" presId="urn:microsoft.com/office/officeart/2018/2/layout/IconVerticalSolidList"/>
    <dgm:cxn modelId="{997CEAD6-4CB1-4214-8513-74758E478780}" type="presParOf" srcId="{F6A62969-A898-44E3-8591-E071192F73D6}" destId="{83D33603-B71C-4C9E-83E9-D276F7038214}" srcOrd="1" destOrd="0" presId="urn:microsoft.com/office/officeart/2018/2/layout/IconVerticalSolidList"/>
    <dgm:cxn modelId="{A22C2380-882E-4D35-B1CD-E788FABB5848}" type="presParOf" srcId="{F6A62969-A898-44E3-8591-E071192F73D6}" destId="{CF5A21AB-B8BD-48E8-9752-E9A9084DD3B3}" srcOrd="2" destOrd="0" presId="urn:microsoft.com/office/officeart/2018/2/layout/IconVerticalSolidList"/>
    <dgm:cxn modelId="{D5B86568-1FC6-4376-BFDB-7A0CC33CA72B}" type="presParOf" srcId="{CF5A21AB-B8BD-48E8-9752-E9A9084DD3B3}" destId="{04E9FBE2-4246-4B7B-A084-C06234FE719A}" srcOrd="0" destOrd="0" presId="urn:microsoft.com/office/officeart/2018/2/layout/IconVerticalSolidList"/>
    <dgm:cxn modelId="{3E5188D6-EF9B-4EA6-BE75-A694C14F352F}" type="presParOf" srcId="{CF5A21AB-B8BD-48E8-9752-E9A9084DD3B3}" destId="{2545761B-CE89-4817-AF83-9F4F77684142}" srcOrd="1" destOrd="0" presId="urn:microsoft.com/office/officeart/2018/2/layout/IconVerticalSolidList"/>
    <dgm:cxn modelId="{F166559E-B065-41B1-AE47-12811EDB3EEA}" type="presParOf" srcId="{CF5A21AB-B8BD-48E8-9752-E9A9084DD3B3}" destId="{88A9A738-07C2-4762-BA63-C1DCED42B940}" srcOrd="2" destOrd="0" presId="urn:microsoft.com/office/officeart/2018/2/layout/IconVerticalSolidList"/>
    <dgm:cxn modelId="{62D31B97-1F41-4488-B54A-A853E7D071CE}" type="presParOf" srcId="{CF5A21AB-B8BD-48E8-9752-E9A9084DD3B3}" destId="{3E3AB86E-D359-45F8-B76D-28D8B62EA77E}" srcOrd="3" destOrd="0" presId="urn:microsoft.com/office/officeart/2018/2/layout/IconVerticalSolidList"/>
    <dgm:cxn modelId="{447DADD2-5845-4824-B91A-0D6A550ECE4E}" type="presParOf" srcId="{F6A62969-A898-44E3-8591-E071192F73D6}" destId="{CB70E615-ACE8-4015-9881-2938316CD923}" srcOrd="3" destOrd="0" presId="urn:microsoft.com/office/officeart/2018/2/layout/IconVerticalSolidList"/>
    <dgm:cxn modelId="{CE02587B-30B3-41AD-9EB8-9F5308F47085}" type="presParOf" srcId="{F6A62969-A898-44E3-8591-E071192F73D6}" destId="{A1E51E46-87B5-425A-AA26-A92AEA8E080E}" srcOrd="4" destOrd="0" presId="urn:microsoft.com/office/officeart/2018/2/layout/IconVerticalSolidList"/>
    <dgm:cxn modelId="{62F56172-292D-47C4-8D57-6EE86C892868}" type="presParOf" srcId="{A1E51E46-87B5-425A-AA26-A92AEA8E080E}" destId="{DD644D75-0ED0-4EBC-A788-9F3DC3CFC270}" srcOrd="0" destOrd="0" presId="urn:microsoft.com/office/officeart/2018/2/layout/IconVerticalSolidList"/>
    <dgm:cxn modelId="{4DC05BF4-3951-4B9B-9E8A-F8CDBE84529C}" type="presParOf" srcId="{A1E51E46-87B5-425A-AA26-A92AEA8E080E}" destId="{AC6ADA71-599F-489E-ABC0-91A3D3FBD6BB}" srcOrd="1" destOrd="0" presId="urn:microsoft.com/office/officeart/2018/2/layout/IconVerticalSolidList"/>
    <dgm:cxn modelId="{050ABFF0-C20A-4C9D-8402-0AE29748D52B}" type="presParOf" srcId="{A1E51E46-87B5-425A-AA26-A92AEA8E080E}" destId="{794453E3-D380-450B-B5BB-CB9E3F6FE358}" srcOrd="2" destOrd="0" presId="urn:microsoft.com/office/officeart/2018/2/layout/IconVerticalSolidList"/>
    <dgm:cxn modelId="{8A2BD341-462E-42AE-8634-7FDBB440D29A}" type="presParOf" srcId="{A1E51E46-87B5-425A-AA26-A92AEA8E080E}" destId="{056773E7-16B3-47C0-8A08-82345C704D4D}" srcOrd="3" destOrd="0" presId="urn:microsoft.com/office/officeart/2018/2/layout/IconVerticalSolidList"/>
    <dgm:cxn modelId="{4790DCB3-F60B-41FE-B53E-79471AFB3DA8}" type="presParOf" srcId="{F6A62969-A898-44E3-8591-E071192F73D6}" destId="{8F7D6817-B611-4C17-BA97-6161422D0728}" srcOrd="5" destOrd="0" presId="urn:microsoft.com/office/officeart/2018/2/layout/IconVerticalSolidList"/>
    <dgm:cxn modelId="{C3546060-0959-4ACF-8CF3-A9BE9CEA23DA}" type="presParOf" srcId="{F6A62969-A898-44E3-8591-E071192F73D6}" destId="{A3414E1E-C608-4F3F-80E8-0289178CE350}" srcOrd="6" destOrd="0" presId="urn:microsoft.com/office/officeart/2018/2/layout/IconVerticalSolidList"/>
    <dgm:cxn modelId="{71C43078-8050-412F-A02B-F199B694A9D8}" type="presParOf" srcId="{A3414E1E-C608-4F3F-80E8-0289178CE350}" destId="{9E0D5273-C298-4ADC-9164-BE70F3EA1D51}" srcOrd="0" destOrd="0" presId="urn:microsoft.com/office/officeart/2018/2/layout/IconVerticalSolidList"/>
    <dgm:cxn modelId="{2A2D41E1-6975-403A-93AC-5195DA14EBD8}" type="presParOf" srcId="{A3414E1E-C608-4F3F-80E8-0289178CE350}" destId="{C4873B99-4F79-4914-AE17-66BDB01F23AC}" srcOrd="1" destOrd="0" presId="urn:microsoft.com/office/officeart/2018/2/layout/IconVerticalSolidList"/>
    <dgm:cxn modelId="{5DC0A81C-6833-401D-8873-454FF615D3EB}" type="presParOf" srcId="{A3414E1E-C608-4F3F-80E8-0289178CE350}" destId="{0E7799B4-51D9-42AC-BDFA-1144D7789AB1}" srcOrd="2" destOrd="0" presId="urn:microsoft.com/office/officeart/2018/2/layout/IconVerticalSolidList"/>
    <dgm:cxn modelId="{3830F3DE-A209-408B-AF2F-75240E50B4FB}" type="presParOf" srcId="{A3414E1E-C608-4F3F-80E8-0289178CE350}" destId="{910BD2CB-11FC-4721-B632-8D914D4814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156A0-42A4-40FB-9BA0-2CBA66E0FA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B0F98C7-E0C7-4BAF-BD9C-0E0442DF9942}">
      <dgm:prSet phldr="0"/>
      <dgm:spPr/>
      <dgm:t>
        <a:bodyPr/>
        <a:lstStyle/>
        <a:p>
          <a:pPr>
            <a:lnSpc>
              <a:spcPct val="100000"/>
            </a:lnSpc>
          </a:pPr>
          <a:r>
            <a:rPr lang="en-US" dirty="0">
              <a:latin typeface="Calibri Light" panose="020F0302020204030204"/>
            </a:rPr>
            <a:t>C-Suite or Provost mandated</a:t>
          </a:r>
          <a:endParaRPr lang="en-US" dirty="0"/>
        </a:p>
      </dgm:t>
    </dgm:pt>
    <dgm:pt modelId="{246BF731-2087-4F36-83FF-18B10EB1FEEF}" type="parTrans" cxnId="{426A0271-4D2F-4027-B2F7-3B16CF49A7F1}">
      <dgm:prSet/>
      <dgm:spPr/>
      <dgm:t>
        <a:bodyPr/>
        <a:lstStyle/>
        <a:p>
          <a:endParaRPr lang="en-US"/>
        </a:p>
      </dgm:t>
    </dgm:pt>
    <dgm:pt modelId="{D7CEADB0-E212-4C64-8F84-09BF58E2C31A}" type="sibTrans" cxnId="{426A0271-4D2F-4027-B2F7-3B16CF49A7F1}">
      <dgm:prSet/>
      <dgm:spPr/>
      <dgm:t>
        <a:bodyPr/>
        <a:lstStyle/>
        <a:p>
          <a:endParaRPr lang="en-US"/>
        </a:p>
      </dgm:t>
    </dgm:pt>
    <dgm:pt modelId="{B8D25BA6-89BA-491F-BE99-729CABE0413B}">
      <dgm:prSet/>
      <dgm:spPr/>
      <dgm:t>
        <a:bodyPr/>
        <a:lstStyle/>
        <a:p>
          <a:pPr>
            <a:lnSpc>
              <a:spcPct val="100000"/>
            </a:lnSpc>
          </a:pPr>
          <a:r>
            <a:rPr lang="en-US" dirty="0">
              <a:latin typeface="Calibri Light" panose="020F0302020204030204"/>
            </a:rPr>
            <a:t>Financial Response</a:t>
          </a:r>
          <a:endParaRPr lang="en-US" dirty="0"/>
        </a:p>
      </dgm:t>
    </dgm:pt>
    <dgm:pt modelId="{C573B478-C739-4E2A-80EF-2B55CB006BA3}" type="parTrans" cxnId="{1B0DAF0B-88F0-4628-A7DD-3B9E7A69E8BD}">
      <dgm:prSet/>
      <dgm:spPr/>
      <dgm:t>
        <a:bodyPr/>
        <a:lstStyle/>
        <a:p>
          <a:endParaRPr lang="en-US"/>
        </a:p>
      </dgm:t>
    </dgm:pt>
    <dgm:pt modelId="{0D2EBBF6-BB8D-45BC-B825-1BE1404D85D6}" type="sibTrans" cxnId="{1B0DAF0B-88F0-4628-A7DD-3B9E7A69E8BD}">
      <dgm:prSet/>
      <dgm:spPr/>
      <dgm:t>
        <a:bodyPr/>
        <a:lstStyle/>
        <a:p>
          <a:endParaRPr lang="en-US"/>
        </a:p>
      </dgm:t>
    </dgm:pt>
    <dgm:pt modelId="{E1D1EB38-833F-42F9-92ED-1E25536500C9}">
      <dgm:prSet/>
      <dgm:spPr/>
      <dgm:t>
        <a:bodyPr/>
        <a:lstStyle/>
        <a:p>
          <a:pPr rtl="0">
            <a:lnSpc>
              <a:spcPct val="100000"/>
            </a:lnSpc>
          </a:pPr>
          <a:r>
            <a:rPr lang="en-US" dirty="0">
              <a:latin typeface="Calibri Light" panose="020F0302020204030204"/>
            </a:rPr>
            <a:t>Customer (Faculty or Student) </a:t>
          </a:r>
          <a:endParaRPr lang="en-US" dirty="0"/>
        </a:p>
      </dgm:t>
    </dgm:pt>
    <dgm:pt modelId="{C1BFB1C0-A133-4BBA-957F-2155C3B9FCF3}" type="parTrans" cxnId="{5496EC20-A1A9-4460-8E5C-8DAAF70C3CEF}">
      <dgm:prSet/>
      <dgm:spPr/>
      <dgm:t>
        <a:bodyPr/>
        <a:lstStyle/>
        <a:p>
          <a:endParaRPr lang="en-US"/>
        </a:p>
      </dgm:t>
    </dgm:pt>
    <dgm:pt modelId="{5996EADA-A5C4-4048-A0A4-588D54915FC4}" type="sibTrans" cxnId="{5496EC20-A1A9-4460-8E5C-8DAAF70C3CEF}">
      <dgm:prSet/>
      <dgm:spPr/>
      <dgm:t>
        <a:bodyPr/>
        <a:lstStyle/>
        <a:p>
          <a:endParaRPr lang="en-US"/>
        </a:p>
      </dgm:t>
    </dgm:pt>
    <dgm:pt modelId="{F6A62969-A898-44E3-8591-E071192F73D6}" type="pres">
      <dgm:prSet presAssocID="{92B156A0-42A4-40FB-9BA0-2CBA66E0FAB5}" presName="root" presStyleCnt="0">
        <dgm:presLayoutVars>
          <dgm:dir/>
          <dgm:resizeHandles val="exact"/>
        </dgm:presLayoutVars>
      </dgm:prSet>
      <dgm:spPr/>
    </dgm:pt>
    <dgm:pt modelId="{11E3BFFA-3692-4250-A7B6-85BCEC3E7F4F}" type="pres">
      <dgm:prSet presAssocID="{7B0F98C7-E0C7-4BAF-BD9C-0E0442DF9942}" presName="compNode" presStyleCnt="0"/>
      <dgm:spPr/>
    </dgm:pt>
    <dgm:pt modelId="{B532B3A7-7D6D-46A3-9529-F12EC7C67325}" type="pres">
      <dgm:prSet presAssocID="{7B0F98C7-E0C7-4BAF-BD9C-0E0442DF9942}" presName="bgRect" presStyleLbl="bgShp" presStyleIdx="0" presStyleCnt="3"/>
      <dgm:spPr/>
    </dgm:pt>
    <dgm:pt modelId="{D69E57CD-0387-4252-9A46-03E225A70D0B}" type="pres">
      <dgm:prSet presAssocID="{7B0F98C7-E0C7-4BAF-BD9C-0E0442DF99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ecturer"/>
        </a:ext>
      </dgm:extLst>
    </dgm:pt>
    <dgm:pt modelId="{E418DB4F-47A4-4764-8323-0DBFF32B78CB}" type="pres">
      <dgm:prSet presAssocID="{7B0F98C7-E0C7-4BAF-BD9C-0E0442DF9942}" presName="spaceRect" presStyleCnt="0"/>
      <dgm:spPr/>
    </dgm:pt>
    <dgm:pt modelId="{6D126CA5-D815-4DDA-8CE5-14897910A1B3}" type="pres">
      <dgm:prSet presAssocID="{7B0F98C7-E0C7-4BAF-BD9C-0E0442DF9942}" presName="parTx" presStyleLbl="revTx" presStyleIdx="0" presStyleCnt="3">
        <dgm:presLayoutVars>
          <dgm:chMax val="0"/>
          <dgm:chPref val="0"/>
        </dgm:presLayoutVars>
      </dgm:prSet>
      <dgm:spPr/>
    </dgm:pt>
    <dgm:pt modelId="{83D33603-B71C-4C9E-83E9-D276F7038214}" type="pres">
      <dgm:prSet presAssocID="{D7CEADB0-E212-4C64-8F84-09BF58E2C31A}" presName="sibTrans" presStyleCnt="0"/>
      <dgm:spPr/>
    </dgm:pt>
    <dgm:pt modelId="{CF5A21AB-B8BD-48E8-9752-E9A9084DD3B3}" type="pres">
      <dgm:prSet presAssocID="{B8D25BA6-89BA-491F-BE99-729CABE0413B}" presName="compNode" presStyleCnt="0"/>
      <dgm:spPr/>
    </dgm:pt>
    <dgm:pt modelId="{04E9FBE2-4246-4B7B-A084-C06234FE719A}" type="pres">
      <dgm:prSet presAssocID="{B8D25BA6-89BA-491F-BE99-729CABE0413B}" presName="bgRect" presStyleLbl="bgShp" presStyleIdx="1" presStyleCnt="3"/>
      <dgm:spPr/>
    </dgm:pt>
    <dgm:pt modelId="{2545761B-CE89-4817-AF83-9F4F77684142}" type="pres">
      <dgm:prSet presAssocID="{B8D25BA6-89BA-491F-BE99-729CABE041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8A9A738-07C2-4762-BA63-C1DCED42B940}" type="pres">
      <dgm:prSet presAssocID="{B8D25BA6-89BA-491F-BE99-729CABE0413B}" presName="spaceRect" presStyleCnt="0"/>
      <dgm:spPr/>
    </dgm:pt>
    <dgm:pt modelId="{3E3AB86E-D359-45F8-B76D-28D8B62EA77E}" type="pres">
      <dgm:prSet presAssocID="{B8D25BA6-89BA-491F-BE99-729CABE0413B}" presName="parTx" presStyleLbl="revTx" presStyleIdx="1" presStyleCnt="3">
        <dgm:presLayoutVars>
          <dgm:chMax val="0"/>
          <dgm:chPref val="0"/>
        </dgm:presLayoutVars>
      </dgm:prSet>
      <dgm:spPr/>
    </dgm:pt>
    <dgm:pt modelId="{CB70E615-ACE8-4015-9881-2938316CD923}" type="pres">
      <dgm:prSet presAssocID="{0D2EBBF6-BB8D-45BC-B825-1BE1404D85D6}" presName="sibTrans" presStyleCnt="0"/>
      <dgm:spPr/>
    </dgm:pt>
    <dgm:pt modelId="{A3414E1E-C608-4F3F-80E8-0289178CE350}" type="pres">
      <dgm:prSet presAssocID="{E1D1EB38-833F-42F9-92ED-1E25536500C9}" presName="compNode" presStyleCnt="0"/>
      <dgm:spPr/>
    </dgm:pt>
    <dgm:pt modelId="{9E0D5273-C298-4ADC-9164-BE70F3EA1D51}" type="pres">
      <dgm:prSet presAssocID="{E1D1EB38-833F-42F9-92ED-1E25536500C9}" presName="bgRect" presStyleLbl="bgShp" presStyleIdx="2" presStyleCnt="3"/>
      <dgm:spPr/>
    </dgm:pt>
    <dgm:pt modelId="{C4873B99-4F79-4914-AE17-66BDB01F23AC}" type="pres">
      <dgm:prSet presAssocID="{E1D1EB38-833F-42F9-92ED-1E25536500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0E7799B4-51D9-42AC-BDFA-1144D7789AB1}" type="pres">
      <dgm:prSet presAssocID="{E1D1EB38-833F-42F9-92ED-1E25536500C9}" presName="spaceRect" presStyleCnt="0"/>
      <dgm:spPr/>
    </dgm:pt>
    <dgm:pt modelId="{910BD2CB-11FC-4721-B632-8D914D481482}" type="pres">
      <dgm:prSet presAssocID="{E1D1EB38-833F-42F9-92ED-1E25536500C9}" presName="parTx" presStyleLbl="revTx" presStyleIdx="2" presStyleCnt="3">
        <dgm:presLayoutVars>
          <dgm:chMax val="0"/>
          <dgm:chPref val="0"/>
        </dgm:presLayoutVars>
      </dgm:prSet>
      <dgm:spPr/>
    </dgm:pt>
  </dgm:ptLst>
  <dgm:cxnLst>
    <dgm:cxn modelId="{1B0DAF0B-88F0-4628-A7DD-3B9E7A69E8BD}" srcId="{92B156A0-42A4-40FB-9BA0-2CBA66E0FAB5}" destId="{B8D25BA6-89BA-491F-BE99-729CABE0413B}" srcOrd="1" destOrd="0" parTransId="{C573B478-C739-4E2A-80EF-2B55CB006BA3}" sibTransId="{0D2EBBF6-BB8D-45BC-B825-1BE1404D85D6}"/>
    <dgm:cxn modelId="{5496EC20-A1A9-4460-8E5C-8DAAF70C3CEF}" srcId="{92B156A0-42A4-40FB-9BA0-2CBA66E0FAB5}" destId="{E1D1EB38-833F-42F9-92ED-1E25536500C9}" srcOrd="2" destOrd="0" parTransId="{C1BFB1C0-A133-4BBA-957F-2155C3B9FCF3}" sibTransId="{5996EADA-A5C4-4048-A0A4-588D54915FC4}"/>
    <dgm:cxn modelId="{426A0271-4D2F-4027-B2F7-3B16CF49A7F1}" srcId="{92B156A0-42A4-40FB-9BA0-2CBA66E0FAB5}" destId="{7B0F98C7-E0C7-4BAF-BD9C-0E0442DF9942}" srcOrd="0" destOrd="0" parTransId="{246BF731-2087-4F36-83FF-18B10EB1FEEF}" sibTransId="{D7CEADB0-E212-4C64-8F84-09BF58E2C31A}"/>
    <dgm:cxn modelId="{E83D419B-D53B-46B9-8A30-45B09DAC09A6}" type="presOf" srcId="{E1D1EB38-833F-42F9-92ED-1E25536500C9}" destId="{910BD2CB-11FC-4721-B632-8D914D481482}" srcOrd="0" destOrd="0" presId="urn:microsoft.com/office/officeart/2018/2/layout/IconVerticalSolidList"/>
    <dgm:cxn modelId="{E88628C1-6F0B-49C7-80C5-32C90B38E7CB}" type="presOf" srcId="{B8D25BA6-89BA-491F-BE99-729CABE0413B}" destId="{3E3AB86E-D359-45F8-B76D-28D8B62EA77E}" srcOrd="0" destOrd="0" presId="urn:microsoft.com/office/officeart/2018/2/layout/IconVerticalSolidList"/>
    <dgm:cxn modelId="{B2571DCE-2127-4F8B-B28C-BF553EBB9FC1}" type="presOf" srcId="{92B156A0-42A4-40FB-9BA0-2CBA66E0FAB5}" destId="{F6A62969-A898-44E3-8591-E071192F73D6}" srcOrd="0" destOrd="0" presId="urn:microsoft.com/office/officeart/2018/2/layout/IconVerticalSolidList"/>
    <dgm:cxn modelId="{CF958DEF-55B0-49D5-A95D-8A7BD9D46A79}" type="presOf" srcId="{7B0F98C7-E0C7-4BAF-BD9C-0E0442DF9942}" destId="{6D126CA5-D815-4DDA-8CE5-14897910A1B3}" srcOrd="0" destOrd="0" presId="urn:microsoft.com/office/officeart/2018/2/layout/IconVerticalSolidList"/>
    <dgm:cxn modelId="{E03682DD-AC16-4C33-B26C-304721B69788}" type="presParOf" srcId="{F6A62969-A898-44E3-8591-E071192F73D6}" destId="{11E3BFFA-3692-4250-A7B6-85BCEC3E7F4F}" srcOrd="0" destOrd="0" presId="urn:microsoft.com/office/officeart/2018/2/layout/IconVerticalSolidList"/>
    <dgm:cxn modelId="{E1E7CC52-B730-4A6C-90DB-753C40EA2A31}" type="presParOf" srcId="{11E3BFFA-3692-4250-A7B6-85BCEC3E7F4F}" destId="{B532B3A7-7D6D-46A3-9529-F12EC7C67325}" srcOrd="0" destOrd="0" presId="urn:microsoft.com/office/officeart/2018/2/layout/IconVerticalSolidList"/>
    <dgm:cxn modelId="{B90E7B6D-0E0D-4097-AAAE-4EBF60CCE988}" type="presParOf" srcId="{11E3BFFA-3692-4250-A7B6-85BCEC3E7F4F}" destId="{D69E57CD-0387-4252-9A46-03E225A70D0B}" srcOrd="1" destOrd="0" presId="urn:microsoft.com/office/officeart/2018/2/layout/IconVerticalSolidList"/>
    <dgm:cxn modelId="{A7F7FF5F-DA30-475F-B17D-30E79860F694}" type="presParOf" srcId="{11E3BFFA-3692-4250-A7B6-85BCEC3E7F4F}" destId="{E418DB4F-47A4-4764-8323-0DBFF32B78CB}" srcOrd="2" destOrd="0" presId="urn:microsoft.com/office/officeart/2018/2/layout/IconVerticalSolidList"/>
    <dgm:cxn modelId="{9947C09C-9D3B-490F-9A33-A914BE71E791}" type="presParOf" srcId="{11E3BFFA-3692-4250-A7B6-85BCEC3E7F4F}" destId="{6D126CA5-D815-4DDA-8CE5-14897910A1B3}" srcOrd="3" destOrd="0" presId="urn:microsoft.com/office/officeart/2018/2/layout/IconVerticalSolidList"/>
    <dgm:cxn modelId="{997CEAD6-4CB1-4214-8513-74758E478780}" type="presParOf" srcId="{F6A62969-A898-44E3-8591-E071192F73D6}" destId="{83D33603-B71C-4C9E-83E9-D276F7038214}" srcOrd="1" destOrd="0" presId="urn:microsoft.com/office/officeart/2018/2/layout/IconVerticalSolidList"/>
    <dgm:cxn modelId="{A22C2380-882E-4D35-B1CD-E788FABB5848}" type="presParOf" srcId="{F6A62969-A898-44E3-8591-E071192F73D6}" destId="{CF5A21AB-B8BD-48E8-9752-E9A9084DD3B3}" srcOrd="2" destOrd="0" presId="urn:microsoft.com/office/officeart/2018/2/layout/IconVerticalSolidList"/>
    <dgm:cxn modelId="{D5B86568-1FC6-4376-BFDB-7A0CC33CA72B}" type="presParOf" srcId="{CF5A21AB-B8BD-48E8-9752-E9A9084DD3B3}" destId="{04E9FBE2-4246-4B7B-A084-C06234FE719A}" srcOrd="0" destOrd="0" presId="urn:microsoft.com/office/officeart/2018/2/layout/IconVerticalSolidList"/>
    <dgm:cxn modelId="{3E5188D6-EF9B-4EA6-BE75-A694C14F352F}" type="presParOf" srcId="{CF5A21AB-B8BD-48E8-9752-E9A9084DD3B3}" destId="{2545761B-CE89-4817-AF83-9F4F77684142}" srcOrd="1" destOrd="0" presId="urn:microsoft.com/office/officeart/2018/2/layout/IconVerticalSolidList"/>
    <dgm:cxn modelId="{F166559E-B065-41B1-AE47-12811EDB3EEA}" type="presParOf" srcId="{CF5A21AB-B8BD-48E8-9752-E9A9084DD3B3}" destId="{88A9A738-07C2-4762-BA63-C1DCED42B940}" srcOrd="2" destOrd="0" presId="urn:microsoft.com/office/officeart/2018/2/layout/IconVerticalSolidList"/>
    <dgm:cxn modelId="{62D31B97-1F41-4488-B54A-A853E7D071CE}" type="presParOf" srcId="{CF5A21AB-B8BD-48E8-9752-E9A9084DD3B3}" destId="{3E3AB86E-D359-45F8-B76D-28D8B62EA77E}" srcOrd="3" destOrd="0" presId="urn:microsoft.com/office/officeart/2018/2/layout/IconVerticalSolidList"/>
    <dgm:cxn modelId="{447DADD2-5845-4824-B91A-0D6A550ECE4E}" type="presParOf" srcId="{F6A62969-A898-44E3-8591-E071192F73D6}" destId="{CB70E615-ACE8-4015-9881-2938316CD923}" srcOrd="3" destOrd="0" presId="urn:microsoft.com/office/officeart/2018/2/layout/IconVerticalSolidList"/>
    <dgm:cxn modelId="{C3546060-0959-4ACF-8CF3-A9BE9CEA23DA}" type="presParOf" srcId="{F6A62969-A898-44E3-8591-E071192F73D6}" destId="{A3414E1E-C608-4F3F-80E8-0289178CE350}" srcOrd="4" destOrd="0" presId="urn:microsoft.com/office/officeart/2018/2/layout/IconVerticalSolidList"/>
    <dgm:cxn modelId="{71C43078-8050-412F-A02B-F199B694A9D8}" type="presParOf" srcId="{A3414E1E-C608-4F3F-80E8-0289178CE350}" destId="{9E0D5273-C298-4ADC-9164-BE70F3EA1D51}" srcOrd="0" destOrd="0" presId="urn:microsoft.com/office/officeart/2018/2/layout/IconVerticalSolidList"/>
    <dgm:cxn modelId="{2A2D41E1-6975-403A-93AC-5195DA14EBD8}" type="presParOf" srcId="{A3414E1E-C608-4F3F-80E8-0289178CE350}" destId="{C4873B99-4F79-4914-AE17-66BDB01F23AC}" srcOrd="1" destOrd="0" presId="urn:microsoft.com/office/officeart/2018/2/layout/IconVerticalSolidList"/>
    <dgm:cxn modelId="{5DC0A81C-6833-401D-8873-454FF615D3EB}" type="presParOf" srcId="{A3414E1E-C608-4F3F-80E8-0289178CE350}" destId="{0E7799B4-51D9-42AC-BDFA-1144D7789AB1}" srcOrd="2" destOrd="0" presId="urn:microsoft.com/office/officeart/2018/2/layout/IconVerticalSolidList"/>
    <dgm:cxn modelId="{3830F3DE-A209-408B-AF2F-75240E50B4FB}" type="presParOf" srcId="{A3414E1E-C608-4F3F-80E8-0289178CE350}" destId="{910BD2CB-11FC-4721-B632-8D914D48148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8B3DB-7597-4CC3-8866-075FA2ECAE89}"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7EC4E2E2-0EDC-436C-BA18-01BB6A5D1028}">
      <dgm:prSet phldrT="[Text]"/>
      <dgm:spPr/>
      <dgm:t>
        <a:bodyPr/>
        <a:lstStyle/>
        <a:p>
          <a:r>
            <a:rPr lang="en-US" dirty="0"/>
            <a:t>Comprehensive Interviews</a:t>
          </a:r>
        </a:p>
      </dgm:t>
    </dgm:pt>
    <dgm:pt modelId="{D006B893-6908-45CF-AB7F-82F3E45C3606}" type="parTrans" cxnId="{0EE126FA-E4CD-4572-A92D-82EBAD2D5F8C}">
      <dgm:prSet/>
      <dgm:spPr/>
      <dgm:t>
        <a:bodyPr/>
        <a:lstStyle/>
        <a:p>
          <a:endParaRPr lang="en-US"/>
        </a:p>
      </dgm:t>
    </dgm:pt>
    <dgm:pt modelId="{037EC181-E4CB-417E-B0AA-70655F964A53}" type="sibTrans" cxnId="{0EE126FA-E4CD-4572-A92D-82EBAD2D5F8C}">
      <dgm:prSet/>
      <dgm:spPr/>
      <dgm:t>
        <a:bodyPr/>
        <a:lstStyle/>
        <a:p>
          <a:endParaRPr lang="en-US"/>
        </a:p>
      </dgm:t>
    </dgm:pt>
    <dgm:pt modelId="{F1EEF903-57B4-4980-BE44-47C9372C7224}">
      <dgm:prSet phldrT="[Text]"/>
      <dgm:spPr/>
      <dgm:t>
        <a:bodyPr/>
        <a:lstStyle/>
        <a:p>
          <a:r>
            <a:rPr lang="en-US" dirty="0"/>
            <a:t>Peer/External Benchmarking</a:t>
          </a:r>
        </a:p>
      </dgm:t>
    </dgm:pt>
    <dgm:pt modelId="{DB5755CC-8C9D-4745-B91C-F96E4E5CCC7B}" type="parTrans" cxnId="{49F8213E-541B-4556-92D4-88B160B18823}">
      <dgm:prSet/>
      <dgm:spPr/>
      <dgm:t>
        <a:bodyPr/>
        <a:lstStyle/>
        <a:p>
          <a:endParaRPr lang="en-US"/>
        </a:p>
      </dgm:t>
    </dgm:pt>
    <dgm:pt modelId="{E7C68BDA-DDD4-4FF7-9E03-12E815C4AF06}" type="sibTrans" cxnId="{49F8213E-541B-4556-92D4-88B160B18823}">
      <dgm:prSet/>
      <dgm:spPr/>
      <dgm:t>
        <a:bodyPr/>
        <a:lstStyle/>
        <a:p>
          <a:endParaRPr lang="en-US"/>
        </a:p>
      </dgm:t>
    </dgm:pt>
    <dgm:pt modelId="{A218982B-7FA7-405C-9B53-1B5285BA9401}">
      <dgm:prSet phldrT="[Text]"/>
      <dgm:spPr/>
      <dgm:t>
        <a:bodyPr/>
        <a:lstStyle/>
        <a:p>
          <a:r>
            <a:rPr lang="en-US" dirty="0"/>
            <a:t>Analysis and Synthesis of Key Findings</a:t>
          </a:r>
        </a:p>
      </dgm:t>
    </dgm:pt>
    <dgm:pt modelId="{7AB551D3-BB5C-4130-AB46-633B030E122F}" type="parTrans" cxnId="{54A838B1-978A-4996-8AF4-2A84ED1D5FF4}">
      <dgm:prSet/>
      <dgm:spPr/>
      <dgm:t>
        <a:bodyPr/>
        <a:lstStyle/>
        <a:p>
          <a:endParaRPr lang="en-US"/>
        </a:p>
      </dgm:t>
    </dgm:pt>
    <dgm:pt modelId="{5986D337-72F4-4C10-9224-95AB3652E2E8}" type="sibTrans" cxnId="{54A838B1-978A-4996-8AF4-2A84ED1D5FF4}">
      <dgm:prSet/>
      <dgm:spPr/>
      <dgm:t>
        <a:bodyPr/>
        <a:lstStyle/>
        <a:p>
          <a:endParaRPr lang="en-US"/>
        </a:p>
      </dgm:t>
    </dgm:pt>
    <dgm:pt modelId="{4B2D4A63-1185-4D98-AF11-B36B211184EC}">
      <dgm:prSet phldrT="[Text]"/>
      <dgm:spPr/>
      <dgm:t>
        <a:bodyPr/>
        <a:lstStyle/>
        <a:p>
          <a:r>
            <a:rPr lang="en-US" dirty="0"/>
            <a:t>Report and Recommended Actions</a:t>
          </a:r>
        </a:p>
      </dgm:t>
    </dgm:pt>
    <dgm:pt modelId="{AB2A84DC-F9B0-4B92-B45C-0162A9C18F0D}" type="parTrans" cxnId="{1172AA05-7D09-4FDE-90AD-57F3851EC302}">
      <dgm:prSet/>
      <dgm:spPr/>
      <dgm:t>
        <a:bodyPr/>
        <a:lstStyle/>
        <a:p>
          <a:endParaRPr lang="en-US"/>
        </a:p>
      </dgm:t>
    </dgm:pt>
    <dgm:pt modelId="{AB94FBB0-14F1-4559-8063-3662F0EEB618}" type="sibTrans" cxnId="{1172AA05-7D09-4FDE-90AD-57F3851EC302}">
      <dgm:prSet/>
      <dgm:spPr/>
      <dgm:t>
        <a:bodyPr/>
        <a:lstStyle/>
        <a:p>
          <a:endParaRPr lang="en-US"/>
        </a:p>
      </dgm:t>
    </dgm:pt>
    <dgm:pt modelId="{9F835086-ED05-4AEE-AEBA-6831612E2F47}">
      <dgm:prSet phldrT="[Text]"/>
      <dgm:spPr/>
      <dgm:t>
        <a:bodyPr/>
        <a:lstStyle/>
        <a:p>
          <a:r>
            <a:rPr lang="en-US" dirty="0"/>
            <a:t>Data and Financial Analysis</a:t>
          </a:r>
        </a:p>
      </dgm:t>
    </dgm:pt>
    <dgm:pt modelId="{5826A520-5D23-4D50-8231-B255CA7D2E0B}" type="sibTrans" cxnId="{F57D1708-C538-49CC-B08E-92A7B07972D8}">
      <dgm:prSet/>
      <dgm:spPr/>
      <dgm:t>
        <a:bodyPr/>
        <a:lstStyle/>
        <a:p>
          <a:endParaRPr lang="en-US"/>
        </a:p>
      </dgm:t>
    </dgm:pt>
    <dgm:pt modelId="{7B5B5D9B-C4CB-4DFE-BC1F-8C36362D5272}" type="parTrans" cxnId="{F57D1708-C538-49CC-B08E-92A7B07972D8}">
      <dgm:prSet/>
      <dgm:spPr/>
      <dgm:t>
        <a:bodyPr/>
        <a:lstStyle/>
        <a:p>
          <a:endParaRPr lang="en-US"/>
        </a:p>
      </dgm:t>
    </dgm:pt>
    <dgm:pt modelId="{ED79D2F1-2CE0-468A-9D9F-D0F9010DC8AF}" type="pres">
      <dgm:prSet presAssocID="{4788B3DB-7597-4CC3-8866-075FA2ECAE89}" presName="cycle" presStyleCnt="0">
        <dgm:presLayoutVars>
          <dgm:dir/>
          <dgm:resizeHandles val="exact"/>
        </dgm:presLayoutVars>
      </dgm:prSet>
      <dgm:spPr/>
    </dgm:pt>
    <dgm:pt modelId="{B7A640B6-5082-4E0B-B35B-C043D7604334}" type="pres">
      <dgm:prSet presAssocID="{9F835086-ED05-4AEE-AEBA-6831612E2F47}" presName="node" presStyleLbl="node1" presStyleIdx="0" presStyleCnt="5">
        <dgm:presLayoutVars>
          <dgm:bulletEnabled val="1"/>
        </dgm:presLayoutVars>
      </dgm:prSet>
      <dgm:spPr/>
    </dgm:pt>
    <dgm:pt modelId="{05540B70-9A3A-4402-98A4-D3ED49D8A6B6}" type="pres">
      <dgm:prSet presAssocID="{9F835086-ED05-4AEE-AEBA-6831612E2F47}" presName="spNode" presStyleCnt="0"/>
      <dgm:spPr/>
    </dgm:pt>
    <dgm:pt modelId="{4E4C5757-2CA8-4339-939F-862294675B81}" type="pres">
      <dgm:prSet presAssocID="{5826A520-5D23-4D50-8231-B255CA7D2E0B}" presName="sibTrans" presStyleLbl="sibTrans1D1" presStyleIdx="0" presStyleCnt="5"/>
      <dgm:spPr/>
    </dgm:pt>
    <dgm:pt modelId="{EC896D15-649F-483F-BE5D-F4CF89800C30}" type="pres">
      <dgm:prSet presAssocID="{7EC4E2E2-0EDC-436C-BA18-01BB6A5D1028}" presName="node" presStyleLbl="node1" presStyleIdx="1" presStyleCnt="5">
        <dgm:presLayoutVars>
          <dgm:bulletEnabled val="1"/>
        </dgm:presLayoutVars>
      </dgm:prSet>
      <dgm:spPr/>
    </dgm:pt>
    <dgm:pt modelId="{41B3E9B1-F011-4ED0-AC02-4FCD184DC30A}" type="pres">
      <dgm:prSet presAssocID="{7EC4E2E2-0EDC-436C-BA18-01BB6A5D1028}" presName="spNode" presStyleCnt="0"/>
      <dgm:spPr/>
    </dgm:pt>
    <dgm:pt modelId="{B02AFDC7-7789-4AF2-85D7-5ED0CEE8D376}" type="pres">
      <dgm:prSet presAssocID="{037EC181-E4CB-417E-B0AA-70655F964A53}" presName="sibTrans" presStyleLbl="sibTrans1D1" presStyleIdx="1" presStyleCnt="5"/>
      <dgm:spPr/>
    </dgm:pt>
    <dgm:pt modelId="{47E3EEC1-03FA-45C1-AE99-702C26E83E67}" type="pres">
      <dgm:prSet presAssocID="{F1EEF903-57B4-4980-BE44-47C9372C7224}" presName="node" presStyleLbl="node1" presStyleIdx="2" presStyleCnt="5">
        <dgm:presLayoutVars>
          <dgm:bulletEnabled val="1"/>
        </dgm:presLayoutVars>
      </dgm:prSet>
      <dgm:spPr/>
    </dgm:pt>
    <dgm:pt modelId="{04418926-AAF1-4943-83AF-CF68EC7A6305}" type="pres">
      <dgm:prSet presAssocID="{F1EEF903-57B4-4980-BE44-47C9372C7224}" presName="spNode" presStyleCnt="0"/>
      <dgm:spPr/>
    </dgm:pt>
    <dgm:pt modelId="{4AF64EBC-8F5E-4512-97F2-7A54C5041210}" type="pres">
      <dgm:prSet presAssocID="{E7C68BDA-DDD4-4FF7-9E03-12E815C4AF06}" presName="sibTrans" presStyleLbl="sibTrans1D1" presStyleIdx="2" presStyleCnt="5"/>
      <dgm:spPr/>
    </dgm:pt>
    <dgm:pt modelId="{30C88E95-5746-40F6-AAA0-CFC832714798}" type="pres">
      <dgm:prSet presAssocID="{A218982B-7FA7-405C-9B53-1B5285BA9401}" presName="node" presStyleLbl="node1" presStyleIdx="3" presStyleCnt="5">
        <dgm:presLayoutVars>
          <dgm:bulletEnabled val="1"/>
        </dgm:presLayoutVars>
      </dgm:prSet>
      <dgm:spPr/>
    </dgm:pt>
    <dgm:pt modelId="{520FC34E-5514-4F8F-B77C-1F65892E8212}" type="pres">
      <dgm:prSet presAssocID="{A218982B-7FA7-405C-9B53-1B5285BA9401}" presName="spNode" presStyleCnt="0"/>
      <dgm:spPr/>
    </dgm:pt>
    <dgm:pt modelId="{4FEC43D7-D575-49A3-B40E-205784F7CA02}" type="pres">
      <dgm:prSet presAssocID="{5986D337-72F4-4C10-9224-95AB3652E2E8}" presName="sibTrans" presStyleLbl="sibTrans1D1" presStyleIdx="3" presStyleCnt="5"/>
      <dgm:spPr/>
    </dgm:pt>
    <dgm:pt modelId="{EA54F078-D0AC-47A3-B721-077F26DA4060}" type="pres">
      <dgm:prSet presAssocID="{4B2D4A63-1185-4D98-AF11-B36B211184EC}" presName="node" presStyleLbl="node1" presStyleIdx="4" presStyleCnt="5">
        <dgm:presLayoutVars>
          <dgm:bulletEnabled val="1"/>
        </dgm:presLayoutVars>
      </dgm:prSet>
      <dgm:spPr/>
    </dgm:pt>
    <dgm:pt modelId="{67B99751-AF65-4283-B0D8-536CF31D6641}" type="pres">
      <dgm:prSet presAssocID="{4B2D4A63-1185-4D98-AF11-B36B211184EC}" presName="spNode" presStyleCnt="0"/>
      <dgm:spPr/>
    </dgm:pt>
    <dgm:pt modelId="{63945CFF-7EAC-45BD-9E8E-88EE3CE73348}" type="pres">
      <dgm:prSet presAssocID="{AB94FBB0-14F1-4559-8063-3662F0EEB618}" presName="sibTrans" presStyleLbl="sibTrans1D1" presStyleIdx="4" presStyleCnt="5"/>
      <dgm:spPr/>
    </dgm:pt>
  </dgm:ptLst>
  <dgm:cxnLst>
    <dgm:cxn modelId="{1172AA05-7D09-4FDE-90AD-57F3851EC302}" srcId="{4788B3DB-7597-4CC3-8866-075FA2ECAE89}" destId="{4B2D4A63-1185-4D98-AF11-B36B211184EC}" srcOrd="4" destOrd="0" parTransId="{AB2A84DC-F9B0-4B92-B45C-0162A9C18F0D}" sibTransId="{AB94FBB0-14F1-4559-8063-3662F0EEB618}"/>
    <dgm:cxn modelId="{F57D1708-C538-49CC-B08E-92A7B07972D8}" srcId="{4788B3DB-7597-4CC3-8866-075FA2ECAE89}" destId="{9F835086-ED05-4AEE-AEBA-6831612E2F47}" srcOrd="0" destOrd="0" parTransId="{7B5B5D9B-C4CB-4DFE-BC1F-8C36362D5272}" sibTransId="{5826A520-5D23-4D50-8231-B255CA7D2E0B}"/>
    <dgm:cxn modelId="{A2BF2216-24F0-4629-89A0-44EC75B722CA}" type="presOf" srcId="{4788B3DB-7597-4CC3-8866-075FA2ECAE89}" destId="{ED79D2F1-2CE0-468A-9D9F-D0F9010DC8AF}" srcOrd="0" destOrd="0" presId="urn:microsoft.com/office/officeart/2005/8/layout/cycle5"/>
    <dgm:cxn modelId="{4498A61D-8F89-45AE-892A-C81F55EA21EF}" type="presOf" srcId="{037EC181-E4CB-417E-B0AA-70655F964A53}" destId="{B02AFDC7-7789-4AF2-85D7-5ED0CEE8D376}" srcOrd="0" destOrd="0" presId="urn:microsoft.com/office/officeart/2005/8/layout/cycle5"/>
    <dgm:cxn modelId="{49F8213E-541B-4556-92D4-88B160B18823}" srcId="{4788B3DB-7597-4CC3-8866-075FA2ECAE89}" destId="{F1EEF903-57B4-4980-BE44-47C9372C7224}" srcOrd="2" destOrd="0" parTransId="{DB5755CC-8C9D-4745-B91C-F96E4E5CCC7B}" sibTransId="{E7C68BDA-DDD4-4FF7-9E03-12E815C4AF06}"/>
    <dgm:cxn modelId="{9399245E-61D2-4B27-86E6-FC1A4EAB7C98}" type="presOf" srcId="{AB94FBB0-14F1-4559-8063-3662F0EEB618}" destId="{63945CFF-7EAC-45BD-9E8E-88EE3CE73348}" srcOrd="0" destOrd="0" presId="urn:microsoft.com/office/officeart/2005/8/layout/cycle5"/>
    <dgm:cxn modelId="{90022B54-2282-4C01-AC18-D26A20C39577}" type="presOf" srcId="{7EC4E2E2-0EDC-436C-BA18-01BB6A5D1028}" destId="{EC896D15-649F-483F-BE5D-F4CF89800C30}" srcOrd="0" destOrd="0" presId="urn:microsoft.com/office/officeart/2005/8/layout/cycle5"/>
    <dgm:cxn modelId="{ABAB6756-49BF-4B71-8BA2-465F0CCDFC0B}" type="presOf" srcId="{4B2D4A63-1185-4D98-AF11-B36B211184EC}" destId="{EA54F078-D0AC-47A3-B721-077F26DA4060}" srcOrd="0" destOrd="0" presId="urn:microsoft.com/office/officeart/2005/8/layout/cycle5"/>
    <dgm:cxn modelId="{7970E577-84A3-4723-A0E1-E686CAAB88AD}" type="presOf" srcId="{9F835086-ED05-4AEE-AEBA-6831612E2F47}" destId="{B7A640B6-5082-4E0B-B35B-C043D7604334}" srcOrd="0" destOrd="0" presId="urn:microsoft.com/office/officeart/2005/8/layout/cycle5"/>
    <dgm:cxn modelId="{8CD88183-2068-4C1C-8076-29B2C329A462}" type="presOf" srcId="{5986D337-72F4-4C10-9224-95AB3652E2E8}" destId="{4FEC43D7-D575-49A3-B40E-205784F7CA02}" srcOrd="0" destOrd="0" presId="urn:microsoft.com/office/officeart/2005/8/layout/cycle5"/>
    <dgm:cxn modelId="{7CF04F95-923D-4636-B241-26F1949CE5B3}" type="presOf" srcId="{E7C68BDA-DDD4-4FF7-9E03-12E815C4AF06}" destId="{4AF64EBC-8F5E-4512-97F2-7A54C5041210}" srcOrd="0" destOrd="0" presId="urn:microsoft.com/office/officeart/2005/8/layout/cycle5"/>
    <dgm:cxn modelId="{CBE584A7-D6BB-4AA9-B8D7-F979DE8A96C0}" type="presOf" srcId="{5826A520-5D23-4D50-8231-B255CA7D2E0B}" destId="{4E4C5757-2CA8-4339-939F-862294675B81}" srcOrd="0" destOrd="0" presId="urn:microsoft.com/office/officeart/2005/8/layout/cycle5"/>
    <dgm:cxn modelId="{54A838B1-978A-4996-8AF4-2A84ED1D5FF4}" srcId="{4788B3DB-7597-4CC3-8866-075FA2ECAE89}" destId="{A218982B-7FA7-405C-9B53-1B5285BA9401}" srcOrd="3" destOrd="0" parTransId="{7AB551D3-BB5C-4130-AB46-633B030E122F}" sibTransId="{5986D337-72F4-4C10-9224-95AB3652E2E8}"/>
    <dgm:cxn modelId="{A00E74C2-B706-467F-A5AE-BAD996F432D5}" type="presOf" srcId="{A218982B-7FA7-405C-9B53-1B5285BA9401}" destId="{30C88E95-5746-40F6-AAA0-CFC832714798}" srcOrd="0" destOrd="0" presId="urn:microsoft.com/office/officeart/2005/8/layout/cycle5"/>
    <dgm:cxn modelId="{0EE126FA-E4CD-4572-A92D-82EBAD2D5F8C}" srcId="{4788B3DB-7597-4CC3-8866-075FA2ECAE89}" destId="{7EC4E2E2-0EDC-436C-BA18-01BB6A5D1028}" srcOrd="1" destOrd="0" parTransId="{D006B893-6908-45CF-AB7F-82F3E45C3606}" sibTransId="{037EC181-E4CB-417E-B0AA-70655F964A53}"/>
    <dgm:cxn modelId="{6DE02EFF-7D11-41BA-8B10-099CF51409F6}" type="presOf" srcId="{F1EEF903-57B4-4980-BE44-47C9372C7224}" destId="{47E3EEC1-03FA-45C1-AE99-702C26E83E67}" srcOrd="0" destOrd="0" presId="urn:microsoft.com/office/officeart/2005/8/layout/cycle5"/>
    <dgm:cxn modelId="{295B36DA-11CA-4F49-A573-0DAA1D887E76}" type="presParOf" srcId="{ED79D2F1-2CE0-468A-9D9F-D0F9010DC8AF}" destId="{B7A640B6-5082-4E0B-B35B-C043D7604334}" srcOrd="0" destOrd="0" presId="urn:microsoft.com/office/officeart/2005/8/layout/cycle5"/>
    <dgm:cxn modelId="{52CEF3CE-E4B8-403A-A3E6-BEF8D8D65EB6}" type="presParOf" srcId="{ED79D2F1-2CE0-468A-9D9F-D0F9010DC8AF}" destId="{05540B70-9A3A-4402-98A4-D3ED49D8A6B6}" srcOrd="1" destOrd="0" presId="urn:microsoft.com/office/officeart/2005/8/layout/cycle5"/>
    <dgm:cxn modelId="{64649709-0636-420C-AC00-4AC96D4F3428}" type="presParOf" srcId="{ED79D2F1-2CE0-468A-9D9F-D0F9010DC8AF}" destId="{4E4C5757-2CA8-4339-939F-862294675B81}" srcOrd="2" destOrd="0" presId="urn:microsoft.com/office/officeart/2005/8/layout/cycle5"/>
    <dgm:cxn modelId="{F38E1CE2-7EA4-4339-82D6-82506792CAD8}" type="presParOf" srcId="{ED79D2F1-2CE0-468A-9D9F-D0F9010DC8AF}" destId="{EC896D15-649F-483F-BE5D-F4CF89800C30}" srcOrd="3" destOrd="0" presId="urn:microsoft.com/office/officeart/2005/8/layout/cycle5"/>
    <dgm:cxn modelId="{3F73EBA2-692F-4E22-9304-8C1146A28D37}" type="presParOf" srcId="{ED79D2F1-2CE0-468A-9D9F-D0F9010DC8AF}" destId="{41B3E9B1-F011-4ED0-AC02-4FCD184DC30A}" srcOrd="4" destOrd="0" presId="urn:microsoft.com/office/officeart/2005/8/layout/cycle5"/>
    <dgm:cxn modelId="{D71B78B2-7663-4ADB-B8C5-400021F27848}" type="presParOf" srcId="{ED79D2F1-2CE0-468A-9D9F-D0F9010DC8AF}" destId="{B02AFDC7-7789-4AF2-85D7-5ED0CEE8D376}" srcOrd="5" destOrd="0" presId="urn:microsoft.com/office/officeart/2005/8/layout/cycle5"/>
    <dgm:cxn modelId="{0CBE3144-C31F-4831-93CF-762B4EF4E14C}" type="presParOf" srcId="{ED79D2F1-2CE0-468A-9D9F-D0F9010DC8AF}" destId="{47E3EEC1-03FA-45C1-AE99-702C26E83E67}" srcOrd="6" destOrd="0" presId="urn:microsoft.com/office/officeart/2005/8/layout/cycle5"/>
    <dgm:cxn modelId="{63BACAA9-53B0-4740-B5C3-8F86933A0C9C}" type="presParOf" srcId="{ED79D2F1-2CE0-468A-9D9F-D0F9010DC8AF}" destId="{04418926-AAF1-4943-83AF-CF68EC7A6305}" srcOrd="7" destOrd="0" presId="urn:microsoft.com/office/officeart/2005/8/layout/cycle5"/>
    <dgm:cxn modelId="{215E19ED-5584-46FC-AE88-72339DD8EDA6}" type="presParOf" srcId="{ED79D2F1-2CE0-468A-9D9F-D0F9010DC8AF}" destId="{4AF64EBC-8F5E-4512-97F2-7A54C5041210}" srcOrd="8" destOrd="0" presId="urn:microsoft.com/office/officeart/2005/8/layout/cycle5"/>
    <dgm:cxn modelId="{1F1BD467-32E6-48D5-8848-382A4D426E96}" type="presParOf" srcId="{ED79D2F1-2CE0-468A-9D9F-D0F9010DC8AF}" destId="{30C88E95-5746-40F6-AAA0-CFC832714798}" srcOrd="9" destOrd="0" presId="urn:microsoft.com/office/officeart/2005/8/layout/cycle5"/>
    <dgm:cxn modelId="{314801C4-9687-43F4-8176-A5221C6B1398}" type="presParOf" srcId="{ED79D2F1-2CE0-468A-9D9F-D0F9010DC8AF}" destId="{520FC34E-5514-4F8F-B77C-1F65892E8212}" srcOrd="10" destOrd="0" presId="urn:microsoft.com/office/officeart/2005/8/layout/cycle5"/>
    <dgm:cxn modelId="{F4019E62-FD24-4208-AD13-C6C61FD8D199}" type="presParOf" srcId="{ED79D2F1-2CE0-468A-9D9F-D0F9010DC8AF}" destId="{4FEC43D7-D575-49A3-B40E-205784F7CA02}" srcOrd="11" destOrd="0" presId="urn:microsoft.com/office/officeart/2005/8/layout/cycle5"/>
    <dgm:cxn modelId="{A3745514-960D-4999-A230-C367C444BACC}" type="presParOf" srcId="{ED79D2F1-2CE0-468A-9D9F-D0F9010DC8AF}" destId="{EA54F078-D0AC-47A3-B721-077F26DA4060}" srcOrd="12" destOrd="0" presId="urn:microsoft.com/office/officeart/2005/8/layout/cycle5"/>
    <dgm:cxn modelId="{DFD61D0B-880A-4D0B-990E-5F19E51DB7F7}" type="presParOf" srcId="{ED79D2F1-2CE0-468A-9D9F-D0F9010DC8AF}" destId="{67B99751-AF65-4283-B0D8-536CF31D6641}" srcOrd="13" destOrd="0" presId="urn:microsoft.com/office/officeart/2005/8/layout/cycle5"/>
    <dgm:cxn modelId="{FADB1AFD-AC61-49E1-B44C-C4524F57A8EB}" type="presParOf" srcId="{ED79D2F1-2CE0-468A-9D9F-D0F9010DC8AF}" destId="{63945CFF-7EAC-45BD-9E8E-88EE3CE7334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2B3A7-7D6D-46A3-9529-F12EC7C67325}">
      <dsp:nvSpPr>
        <dsp:cNvPr id="0" name=""/>
        <dsp:cNvSpPr/>
      </dsp:nvSpPr>
      <dsp:spPr>
        <a:xfrm>
          <a:off x="0" y="1529"/>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E57CD-0387-4252-9A46-03E225A70D0B}">
      <dsp:nvSpPr>
        <dsp:cNvPr id="0" name=""/>
        <dsp:cNvSpPr/>
      </dsp:nvSpPr>
      <dsp:spPr>
        <a:xfrm>
          <a:off x="234455" y="175917"/>
          <a:ext cx="426282" cy="4262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26CA5-D815-4DDA-8CE5-14897910A1B3}">
      <dsp:nvSpPr>
        <dsp:cNvPr id="0" name=""/>
        <dsp:cNvSpPr/>
      </dsp:nvSpPr>
      <dsp:spPr>
        <a:xfrm>
          <a:off x="895192" y="1529"/>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33450">
            <a:lnSpc>
              <a:spcPct val="100000"/>
            </a:lnSpc>
            <a:spcBef>
              <a:spcPct val="0"/>
            </a:spcBef>
            <a:spcAft>
              <a:spcPct val="35000"/>
            </a:spcAft>
            <a:buNone/>
          </a:pPr>
          <a:r>
            <a:rPr lang="en-US" sz="2100" kern="1200"/>
            <a:t>New Leadership</a:t>
          </a:r>
        </a:p>
      </dsp:txBody>
      <dsp:txXfrm>
        <a:off x="895192" y="1529"/>
        <a:ext cx="4262594" cy="775058"/>
      </dsp:txXfrm>
    </dsp:sp>
    <dsp:sp modelId="{04E9FBE2-4246-4B7B-A084-C06234FE719A}">
      <dsp:nvSpPr>
        <dsp:cNvPr id="0" name=""/>
        <dsp:cNvSpPr/>
      </dsp:nvSpPr>
      <dsp:spPr>
        <a:xfrm>
          <a:off x="0" y="970352"/>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5761B-CE89-4817-AF83-9F4F77684142}">
      <dsp:nvSpPr>
        <dsp:cNvPr id="0" name=""/>
        <dsp:cNvSpPr/>
      </dsp:nvSpPr>
      <dsp:spPr>
        <a:xfrm>
          <a:off x="234455" y="1144741"/>
          <a:ext cx="426282" cy="4262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AB86E-D359-45F8-B76D-28D8B62EA77E}">
      <dsp:nvSpPr>
        <dsp:cNvPr id="0" name=""/>
        <dsp:cNvSpPr/>
      </dsp:nvSpPr>
      <dsp:spPr>
        <a:xfrm>
          <a:off x="895192" y="970352"/>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33450">
            <a:lnSpc>
              <a:spcPct val="100000"/>
            </a:lnSpc>
            <a:spcBef>
              <a:spcPct val="0"/>
            </a:spcBef>
            <a:spcAft>
              <a:spcPct val="35000"/>
            </a:spcAft>
            <a:buNone/>
          </a:pPr>
          <a:r>
            <a:rPr lang="en-US" sz="2100" kern="1200"/>
            <a:t>Updates to Mission or Strategic Goals</a:t>
          </a:r>
        </a:p>
      </dsp:txBody>
      <dsp:txXfrm>
        <a:off x="895192" y="970352"/>
        <a:ext cx="4262594" cy="775058"/>
      </dsp:txXfrm>
    </dsp:sp>
    <dsp:sp modelId="{DD644D75-0ED0-4EBC-A788-9F3DC3CFC270}">
      <dsp:nvSpPr>
        <dsp:cNvPr id="0" name=""/>
        <dsp:cNvSpPr/>
      </dsp:nvSpPr>
      <dsp:spPr>
        <a:xfrm>
          <a:off x="0" y="1939176"/>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ADA71-599F-489E-ABC0-91A3D3FBD6BB}">
      <dsp:nvSpPr>
        <dsp:cNvPr id="0" name=""/>
        <dsp:cNvSpPr/>
      </dsp:nvSpPr>
      <dsp:spPr>
        <a:xfrm>
          <a:off x="234455" y="2113564"/>
          <a:ext cx="426282" cy="4262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773E7-16B3-47C0-8A08-82345C704D4D}">
      <dsp:nvSpPr>
        <dsp:cNvPr id="0" name=""/>
        <dsp:cNvSpPr/>
      </dsp:nvSpPr>
      <dsp:spPr>
        <a:xfrm>
          <a:off x="895192" y="1939176"/>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33450">
            <a:lnSpc>
              <a:spcPct val="100000"/>
            </a:lnSpc>
            <a:spcBef>
              <a:spcPct val="0"/>
            </a:spcBef>
            <a:spcAft>
              <a:spcPct val="35000"/>
            </a:spcAft>
            <a:buNone/>
          </a:pPr>
          <a:r>
            <a:rPr lang="en-US" sz="2100" kern="1200"/>
            <a:t>Customer-Service commitment</a:t>
          </a:r>
        </a:p>
      </dsp:txBody>
      <dsp:txXfrm>
        <a:off x="895192" y="1939176"/>
        <a:ext cx="4262594" cy="775058"/>
      </dsp:txXfrm>
    </dsp:sp>
    <dsp:sp modelId="{9E0D5273-C298-4ADC-9164-BE70F3EA1D51}">
      <dsp:nvSpPr>
        <dsp:cNvPr id="0" name=""/>
        <dsp:cNvSpPr/>
      </dsp:nvSpPr>
      <dsp:spPr>
        <a:xfrm>
          <a:off x="0" y="2907999"/>
          <a:ext cx="5157787" cy="775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873B99-4F79-4914-AE17-66BDB01F23AC}">
      <dsp:nvSpPr>
        <dsp:cNvPr id="0" name=""/>
        <dsp:cNvSpPr/>
      </dsp:nvSpPr>
      <dsp:spPr>
        <a:xfrm>
          <a:off x="234455" y="3082388"/>
          <a:ext cx="426282" cy="4262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BD2CB-11FC-4721-B632-8D914D481482}">
      <dsp:nvSpPr>
        <dsp:cNvPr id="0" name=""/>
        <dsp:cNvSpPr/>
      </dsp:nvSpPr>
      <dsp:spPr>
        <a:xfrm>
          <a:off x="895192" y="2907999"/>
          <a:ext cx="4262594" cy="77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7" tIns="82027" rIns="82027" bIns="82027" numCol="1" spcCol="1270" anchor="ctr" anchorCtr="0">
          <a:noAutofit/>
        </a:bodyPr>
        <a:lstStyle/>
        <a:p>
          <a:pPr marL="0" lvl="0" indent="0" algn="l" defTabSz="933450">
            <a:lnSpc>
              <a:spcPct val="100000"/>
            </a:lnSpc>
            <a:spcBef>
              <a:spcPct val="0"/>
            </a:spcBef>
            <a:spcAft>
              <a:spcPct val="35000"/>
            </a:spcAft>
            <a:buNone/>
          </a:pPr>
          <a:r>
            <a:rPr lang="en-US" sz="2100" kern="1200"/>
            <a:t>Budget justification</a:t>
          </a:r>
        </a:p>
      </dsp:txBody>
      <dsp:txXfrm>
        <a:off x="895192" y="2907999"/>
        <a:ext cx="4262594" cy="775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2B3A7-7D6D-46A3-9529-F12EC7C67325}">
      <dsp:nvSpPr>
        <dsp:cNvPr id="0" name=""/>
        <dsp:cNvSpPr/>
      </dsp:nvSpPr>
      <dsp:spPr>
        <a:xfrm>
          <a:off x="0" y="449"/>
          <a:ext cx="5157787" cy="1052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E57CD-0387-4252-9A46-03E225A70D0B}">
      <dsp:nvSpPr>
        <dsp:cNvPr id="0" name=""/>
        <dsp:cNvSpPr/>
      </dsp:nvSpPr>
      <dsp:spPr>
        <a:xfrm>
          <a:off x="318375" y="237258"/>
          <a:ext cx="578865" cy="578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26CA5-D815-4DDA-8CE5-14897910A1B3}">
      <dsp:nvSpPr>
        <dsp:cNvPr id="0" name=""/>
        <dsp:cNvSpPr/>
      </dsp:nvSpPr>
      <dsp:spPr>
        <a:xfrm>
          <a:off x="1215617" y="449"/>
          <a:ext cx="3942169"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Calibri Light" panose="020F0302020204030204"/>
            </a:rPr>
            <a:t>C-Suite or Provost mandated</a:t>
          </a:r>
          <a:endParaRPr lang="en-US" sz="2500" kern="1200" dirty="0"/>
        </a:p>
      </dsp:txBody>
      <dsp:txXfrm>
        <a:off x="1215617" y="449"/>
        <a:ext cx="3942169" cy="1052482"/>
      </dsp:txXfrm>
    </dsp:sp>
    <dsp:sp modelId="{04E9FBE2-4246-4B7B-A084-C06234FE719A}">
      <dsp:nvSpPr>
        <dsp:cNvPr id="0" name=""/>
        <dsp:cNvSpPr/>
      </dsp:nvSpPr>
      <dsp:spPr>
        <a:xfrm>
          <a:off x="0" y="1316052"/>
          <a:ext cx="5157787" cy="1052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5761B-CE89-4817-AF83-9F4F77684142}">
      <dsp:nvSpPr>
        <dsp:cNvPr id="0" name=""/>
        <dsp:cNvSpPr/>
      </dsp:nvSpPr>
      <dsp:spPr>
        <a:xfrm>
          <a:off x="318375" y="1552861"/>
          <a:ext cx="578865" cy="578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AB86E-D359-45F8-B76D-28D8B62EA77E}">
      <dsp:nvSpPr>
        <dsp:cNvPr id="0" name=""/>
        <dsp:cNvSpPr/>
      </dsp:nvSpPr>
      <dsp:spPr>
        <a:xfrm>
          <a:off x="1215617" y="1316052"/>
          <a:ext cx="3942169"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Calibri Light" panose="020F0302020204030204"/>
            </a:rPr>
            <a:t>Financial Response</a:t>
          </a:r>
          <a:endParaRPr lang="en-US" sz="2500" kern="1200" dirty="0"/>
        </a:p>
      </dsp:txBody>
      <dsp:txXfrm>
        <a:off x="1215617" y="1316052"/>
        <a:ext cx="3942169" cy="1052482"/>
      </dsp:txXfrm>
    </dsp:sp>
    <dsp:sp modelId="{9E0D5273-C298-4ADC-9164-BE70F3EA1D51}">
      <dsp:nvSpPr>
        <dsp:cNvPr id="0" name=""/>
        <dsp:cNvSpPr/>
      </dsp:nvSpPr>
      <dsp:spPr>
        <a:xfrm>
          <a:off x="0" y="2631655"/>
          <a:ext cx="5157787" cy="1052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873B99-4F79-4914-AE17-66BDB01F23AC}">
      <dsp:nvSpPr>
        <dsp:cNvPr id="0" name=""/>
        <dsp:cNvSpPr/>
      </dsp:nvSpPr>
      <dsp:spPr>
        <a:xfrm>
          <a:off x="318375" y="2868464"/>
          <a:ext cx="578865" cy="578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BD2CB-11FC-4721-B632-8D914D481482}">
      <dsp:nvSpPr>
        <dsp:cNvPr id="0" name=""/>
        <dsp:cNvSpPr/>
      </dsp:nvSpPr>
      <dsp:spPr>
        <a:xfrm>
          <a:off x="1215617" y="2631655"/>
          <a:ext cx="3942169"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1111250" rtl="0">
            <a:lnSpc>
              <a:spcPct val="100000"/>
            </a:lnSpc>
            <a:spcBef>
              <a:spcPct val="0"/>
            </a:spcBef>
            <a:spcAft>
              <a:spcPct val="35000"/>
            </a:spcAft>
            <a:buNone/>
          </a:pPr>
          <a:r>
            <a:rPr lang="en-US" sz="2500" kern="1200" dirty="0">
              <a:latin typeface="Calibri Light" panose="020F0302020204030204"/>
            </a:rPr>
            <a:t>Customer (Faculty or Student) </a:t>
          </a:r>
          <a:endParaRPr lang="en-US" sz="2500" kern="1200" dirty="0"/>
        </a:p>
      </dsp:txBody>
      <dsp:txXfrm>
        <a:off x="1215617" y="2631655"/>
        <a:ext cx="3942169" cy="1052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640B6-5082-4E0B-B35B-C043D7604334}">
      <dsp:nvSpPr>
        <dsp:cNvPr id="0" name=""/>
        <dsp:cNvSpPr/>
      </dsp:nvSpPr>
      <dsp:spPr>
        <a:xfrm>
          <a:off x="1762998" y="1485"/>
          <a:ext cx="1018522" cy="6620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Data and Financial Analysis</a:t>
          </a:r>
        </a:p>
      </dsp:txBody>
      <dsp:txXfrm>
        <a:off x="1795316" y="33803"/>
        <a:ext cx="953886" cy="597403"/>
      </dsp:txXfrm>
    </dsp:sp>
    <dsp:sp modelId="{4E4C5757-2CA8-4339-939F-862294675B81}">
      <dsp:nvSpPr>
        <dsp:cNvPr id="0" name=""/>
        <dsp:cNvSpPr/>
      </dsp:nvSpPr>
      <dsp:spPr>
        <a:xfrm>
          <a:off x="949889" y="332505"/>
          <a:ext cx="2644740" cy="2644740"/>
        </a:xfrm>
        <a:custGeom>
          <a:avLst/>
          <a:gdLst/>
          <a:ahLst/>
          <a:cxnLst/>
          <a:rect l="0" t="0" r="0" b="0"/>
          <a:pathLst>
            <a:path>
              <a:moveTo>
                <a:pt x="1968002" y="168324"/>
              </a:moveTo>
              <a:arcTo wR="1322370" hR="1322370" stAng="17953493" swAng="1211448"/>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C896D15-649F-483F-BE5D-F4CF89800C30}">
      <dsp:nvSpPr>
        <dsp:cNvPr id="0" name=""/>
        <dsp:cNvSpPr/>
      </dsp:nvSpPr>
      <dsp:spPr>
        <a:xfrm>
          <a:off x="3020646" y="915220"/>
          <a:ext cx="1018522" cy="6620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Comprehensive Interviews</a:t>
          </a:r>
        </a:p>
      </dsp:txBody>
      <dsp:txXfrm>
        <a:off x="3052964" y="947538"/>
        <a:ext cx="953886" cy="597403"/>
      </dsp:txXfrm>
    </dsp:sp>
    <dsp:sp modelId="{B02AFDC7-7789-4AF2-85D7-5ED0CEE8D376}">
      <dsp:nvSpPr>
        <dsp:cNvPr id="0" name=""/>
        <dsp:cNvSpPr/>
      </dsp:nvSpPr>
      <dsp:spPr>
        <a:xfrm>
          <a:off x="949889" y="332505"/>
          <a:ext cx="2644740" cy="2644740"/>
        </a:xfrm>
        <a:custGeom>
          <a:avLst/>
          <a:gdLst/>
          <a:ahLst/>
          <a:cxnLst/>
          <a:rect l="0" t="0" r="0" b="0"/>
          <a:pathLst>
            <a:path>
              <a:moveTo>
                <a:pt x="2641567" y="1413920"/>
              </a:moveTo>
              <a:arcTo wR="1322370" hR="1322370" stAng="21838192" swAng="1359656"/>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7E3EEC1-03FA-45C1-AE99-702C26E83E67}">
      <dsp:nvSpPr>
        <dsp:cNvPr id="0" name=""/>
        <dsp:cNvSpPr/>
      </dsp:nvSpPr>
      <dsp:spPr>
        <a:xfrm>
          <a:off x="2540267" y="2393675"/>
          <a:ext cx="1018522" cy="6620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Peer/External Benchmarking</a:t>
          </a:r>
        </a:p>
      </dsp:txBody>
      <dsp:txXfrm>
        <a:off x="2572585" y="2425993"/>
        <a:ext cx="953886" cy="597403"/>
      </dsp:txXfrm>
    </dsp:sp>
    <dsp:sp modelId="{4AF64EBC-8F5E-4512-97F2-7A54C5041210}">
      <dsp:nvSpPr>
        <dsp:cNvPr id="0" name=""/>
        <dsp:cNvSpPr/>
      </dsp:nvSpPr>
      <dsp:spPr>
        <a:xfrm>
          <a:off x="949889" y="332505"/>
          <a:ext cx="2644740" cy="2644740"/>
        </a:xfrm>
        <a:custGeom>
          <a:avLst/>
          <a:gdLst/>
          <a:ahLst/>
          <a:cxnLst/>
          <a:rect l="0" t="0" r="0" b="0"/>
          <a:pathLst>
            <a:path>
              <a:moveTo>
                <a:pt x="1484634" y="2634746"/>
              </a:moveTo>
              <a:arcTo wR="1322370" hR="1322370" stAng="4977097" swAng="845806"/>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0C88E95-5746-40F6-AAA0-CFC832714798}">
      <dsp:nvSpPr>
        <dsp:cNvPr id="0" name=""/>
        <dsp:cNvSpPr/>
      </dsp:nvSpPr>
      <dsp:spPr>
        <a:xfrm>
          <a:off x="985728" y="2393675"/>
          <a:ext cx="1018522" cy="6620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Analysis and Synthesis of Key Findings</a:t>
          </a:r>
        </a:p>
      </dsp:txBody>
      <dsp:txXfrm>
        <a:off x="1018046" y="2425993"/>
        <a:ext cx="953886" cy="597403"/>
      </dsp:txXfrm>
    </dsp:sp>
    <dsp:sp modelId="{4FEC43D7-D575-49A3-B40E-205784F7CA02}">
      <dsp:nvSpPr>
        <dsp:cNvPr id="0" name=""/>
        <dsp:cNvSpPr/>
      </dsp:nvSpPr>
      <dsp:spPr>
        <a:xfrm>
          <a:off x="949889" y="332505"/>
          <a:ext cx="2644740" cy="2644740"/>
        </a:xfrm>
        <a:custGeom>
          <a:avLst/>
          <a:gdLst/>
          <a:ahLst/>
          <a:cxnLst/>
          <a:rect l="0" t="0" r="0" b="0"/>
          <a:pathLst>
            <a:path>
              <a:moveTo>
                <a:pt x="140285" y="1915108"/>
              </a:moveTo>
              <a:arcTo wR="1322370" hR="1322370" stAng="9202152" swAng="1359656"/>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A54F078-D0AC-47A3-B721-077F26DA4060}">
      <dsp:nvSpPr>
        <dsp:cNvPr id="0" name=""/>
        <dsp:cNvSpPr/>
      </dsp:nvSpPr>
      <dsp:spPr>
        <a:xfrm>
          <a:off x="505349" y="915220"/>
          <a:ext cx="1018522" cy="6620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Report and Recommended Actions</a:t>
          </a:r>
        </a:p>
      </dsp:txBody>
      <dsp:txXfrm>
        <a:off x="537667" y="947538"/>
        <a:ext cx="953886" cy="597403"/>
      </dsp:txXfrm>
    </dsp:sp>
    <dsp:sp modelId="{63945CFF-7EAC-45BD-9E8E-88EE3CE73348}">
      <dsp:nvSpPr>
        <dsp:cNvPr id="0" name=""/>
        <dsp:cNvSpPr/>
      </dsp:nvSpPr>
      <dsp:spPr>
        <a:xfrm>
          <a:off x="949889" y="332505"/>
          <a:ext cx="2644740" cy="2644740"/>
        </a:xfrm>
        <a:custGeom>
          <a:avLst/>
          <a:gdLst/>
          <a:ahLst/>
          <a:cxnLst/>
          <a:rect l="0" t="0" r="0" b="0"/>
          <a:pathLst>
            <a:path>
              <a:moveTo>
                <a:pt x="318097" y="462080"/>
              </a:moveTo>
              <a:arcTo wR="1322370" hR="1322370" stAng="13235060" swAng="1211448"/>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CE35B-279E-41E5-B216-3C876840E129}"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6BC13-0291-422B-9887-49A568872644}" type="slidenum">
              <a:rPr lang="en-US" smtClean="0"/>
              <a:t>‹#›</a:t>
            </a:fld>
            <a:endParaRPr lang="en-US"/>
          </a:p>
        </p:txBody>
      </p:sp>
    </p:spTree>
    <p:extLst>
      <p:ext uri="{BB962C8B-B14F-4D97-AF65-F5344CB8AC3E}">
        <p14:creationId xmlns:p14="http://schemas.microsoft.com/office/powerpoint/2010/main" val="270802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multiple years is helpful for trend analysis</a:t>
            </a:r>
          </a:p>
        </p:txBody>
      </p:sp>
      <p:sp>
        <p:nvSpPr>
          <p:cNvPr id="4" name="Slide Number Placeholder 3"/>
          <p:cNvSpPr>
            <a:spLocks noGrp="1"/>
          </p:cNvSpPr>
          <p:nvPr>
            <p:ph type="sldNum" sz="quarter" idx="5"/>
          </p:nvPr>
        </p:nvSpPr>
        <p:spPr/>
        <p:txBody>
          <a:bodyPr/>
          <a:lstStyle/>
          <a:p>
            <a:fld id="{BAC6BC13-0291-422B-9887-49A568872644}" type="slidenum">
              <a:rPr lang="en-US" smtClean="0"/>
              <a:t>6</a:t>
            </a:fld>
            <a:endParaRPr lang="en-US"/>
          </a:p>
        </p:txBody>
      </p:sp>
    </p:spTree>
    <p:extLst>
      <p:ext uri="{BB962C8B-B14F-4D97-AF65-F5344CB8AC3E}">
        <p14:creationId xmlns:p14="http://schemas.microsoft.com/office/powerpoint/2010/main" val="343815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and travel reduced, then Professional Services reduced. Did reduction in travel reveal waste in professional services? What impact did the budgeted reductions have on performance?</a:t>
            </a:r>
          </a:p>
          <a:p>
            <a:endParaRPr lang="en-US" dirty="0"/>
          </a:p>
          <a:p>
            <a:r>
              <a:rPr lang="en-US" dirty="0"/>
              <a:t>Fairly stagnant personnel costs – follow up question, what staff did you ask for? Did you get it?</a:t>
            </a:r>
          </a:p>
          <a:p>
            <a:endParaRPr lang="en-US" dirty="0"/>
          </a:p>
          <a:p>
            <a:r>
              <a:rPr lang="en-US" dirty="0"/>
              <a:t>They’ve had personnel requests for years and never get it. This established the parameters later for recommendations – is new staffing realistic? No, so I need to find opportunities for aptitude within the current staff, or role modifications, to satisfy needs of the department. </a:t>
            </a:r>
          </a:p>
        </p:txBody>
      </p:sp>
      <p:sp>
        <p:nvSpPr>
          <p:cNvPr id="4" name="Slide Number Placeholder 3"/>
          <p:cNvSpPr>
            <a:spLocks noGrp="1"/>
          </p:cNvSpPr>
          <p:nvPr>
            <p:ph type="sldNum" sz="quarter" idx="5"/>
          </p:nvPr>
        </p:nvSpPr>
        <p:spPr/>
        <p:txBody>
          <a:bodyPr/>
          <a:lstStyle/>
          <a:p>
            <a:fld id="{BAC6BC13-0291-422B-9887-49A568872644}" type="slidenum">
              <a:rPr lang="en-US" smtClean="0"/>
              <a:t>9</a:t>
            </a:fld>
            <a:endParaRPr lang="en-US"/>
          </a:p>
        </p:txBody>
      </p:sp>
    </p:spTree>
    <p:extLst>
      <p:ext uri="{BB962C8B-B14F-4D97-AF65-F5344CB8AC3E}">
        <p14:creationId xmlns:p14="http://schemas.microsoft.com/office/powerpoint/2010/main" val="224985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133783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used for internal or external benchmarking where information can’t be provided or is too sensitive to ask for.</a:t>
            </a:r>
          </a:p>
        </p:txBody>
      </p:sp>
      <p:sp>
        <p:nvSpPr>
          <p:cNvPr id="4" name="Slide Number Placeholder 3"/>
          <p:cNvSpPr>
            <a:spLocks noGrp="1"/>
          </p:cNvSpPr>
          <p:nvPr>
            <p:ph type="sldNum" sz="quarter" idx="5"/>
          </p:nvPr>
        </p:nvSpPr>
        <p:spPr/>
        <p:txBody>
          <a:bodyPr/>
          <a:lstStyle/>
          <a:p>
            <a:fld id="{BAC6BC13-0291-422B-9887-49A568872644}" type="slidenum">
              <a:rPr lang="en-US" smtClean="0"/>
              <a:t>13</a:t>
            </a:fld>
            <a:endParaRPr lang="en-US"/>
          </a:p>
        </p:txBody>
      </p:sp>
    </p:spTree>
    <p:extLst>
      <p:ext uri="{BB962C8B-B14F-4D97-AF65-F5344CB8AC3E}">
        <p14:creationId xmlns:p14="http://schemas.microsoft.com/office/powerpoint/2010/main" val="39979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after complete will help preserve your objectivity as an interviewer, and soften biases by the time the analysis phase is underway</a:t>
            </a:r>
          </a:p>
        </p:txBody>
      </p:sp>
      <p:sp>
        <p:nvSpPr>
          <p:cNvPr id="4" name="Slide Number Placeholder 3"/>
          <p:cNvSpPr>
            <a:spLocks noGrp="1"/>
          </p:cNvSpPr>
          <p:nvPr>
            <p:ph type="sldNum" sz="quarter" idx="5"/>
          </p:nvPr>
        </p:nvSpPr>
        <p:spPr/>
        <p:txBody>
          <a:bodyPr/>
          <a:lstStyle/>
          <a:p>
            <a:fld id="{BAC6BC13-0291-422B-9887-49A568872644}" type="slidenum">
              <a:rPr lang="en-US" smtClean="0"/>
              <a:t>14</a:t>
            </a:fld>
            <a:endParaRPr lang="en-US"/>
          </a:p>
        </p:txBody>
      </p:sp>
    </p:spTree>
    <p:extLst>
      <p:ext uri="{BB962C8B-B14F-4D97-AF65-F5344CB8AC3E}">
        <p14:creationId xmlns:p14="http://schemas.microsoft.com/office/powerpoint/2010/main" val="214121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This analysis is very generous towards staff experience.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201446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like the Shared Drive Organization project is better suited for BOC or EA on a stretch assignment (positioning for the revised Special Assistant role)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22</a:t>
            </a:fld>
            <a:endParaRPr lang="en-US" noProof="0" dirty="0"/>
          </a:p>
        </p:txBody>
      </p:sp>
    </p:spTree>
    <p:extLst>
      <p:ext uri="{BB962C8B-B14F-4D97-AF65-F5344CB8AC3E}">
        <p14:creationId xmlns:p14="http://schemas.microsoft.com/office/powerpoint/2010/main" val="35239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34B0-EC08-4ABD-9410-F5E48C93E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535621-5444-4AC0-A9F5-119486786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2B64C-650F-4C57-85DB-A18A9EE76848}"/>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5" name="Footer Placeholder 4">
            <a:extLst>
              <a:ext uri="{FF2B5EF4-FFF2-40B4-BE49-F238E27FC236}">
                <a16:creationId xmlns:a16="http://schemas.microsoft.com/office/drawing/2014/main" id="{A1E2FCCA-5539-44D7-9801-D0626AA4C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04644-AE66-4628-9FDC-DB5D6D3CC1CB}"/>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204819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F908-0F1B-45D6-9ABD-38C25ACE5D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03EE1-8C80-49DC-8E8B-43486D61E2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24D8B-53AC-42EC-BF87-B677438B30AE}"/>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5" name="Footer Placeholder 4">
            <a:extLst>
              <a:ext uri="{FF2B5EF4-FFF2-40B4-BE49-F238E27FC236}">
                <a16:creationId xmlns:a16="http://schemas.microsoft.com/office/drawing/2014/main" id="{6A5F8C66-B230-4CE5-9F53-A0FD80A6D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3A2B9-719A-405A-BB25-5E7579460644}"/>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236771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3DEED3-A791-4AA4-AC88-1EA52E0F5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56F87B-FDEC-4CAE-8ECE-44822294B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5374C-720C-4B49-8ABB-B6E6D873624E}"/>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5" name="Footer Placeholder 4">
            <a:extLst>
              <a:ext uri="{FF2B5EF4-FFF2-40B4-BE49-F238E27FC236}">
                <a16:creationId xmlns:a16="http://schemas.microsoft.com/office/drawing/2014/main" id="{767ED9C4-0A3A-4BFE-BBD0-B560A10D6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1ED1F-EB05-483E-B739-695BFC113A85}"/>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397571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59272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385003105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1162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36DA-D9F7-4F18-9DF3-5E861A714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5320E-ABC8-4AD8-827E-82A21AAF52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A6293-78B6-4609-B991-FFBDB30D8545}"/>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5" name="Footer Placeholder 4">
            <a:extLst>
              <a:ext uri="{FF2B5EF4-FFF2-40B4-BE49-F238E27FC236}">
                <a16:creationId xmlns:a16="http://schemas.microsoft.com/office/drawing/2014/main" id="{3AD9DFFF-3119-43EF-9D7A-C75E9DBC2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DC9C3-C063-474A-8E33-35001398F863}"/>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137780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6A1F-4B96-479F-B3B9-CC1305275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75575-8334-4347-A491-ADF1D28C76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9D5A76-7D79-4312-BA7D-0927B3DA7EBB}"/>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5" name="Footer Placeholder 4">
            <a:extLst>
              <a:ext uri="{FF2B5EF4-FFF2-40B4-BE49-F238E27FC236}">
                <a16:creationId xmlns:a16="http://schemas.microsoft.com/office/drawing/2014/main" id="{4D4FD736-05BA-4D1B-9632-E646FA73A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901FD-640C-4CEE-8519-56C3FBFA9C59}"/>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423746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6E8D-0B0F-4E8B-BCB2-8B2F96D2B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24560-A7C0-40E8-B179-3621D99CC2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6F29E9-6040-44DD-A310-DE1C3735AC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AB477C-586C-428E-81D2-5DCBB1014FF1}"/>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6" name="Footer Placeholder 5">
            <a:extLst>
              <a:ext uri="{FF2B5EF4-FFF2-40B4-BE49-F238E27FC236}">
                <a16:creationId xmlns:a16="http://schemas.microsoft.com/office/drawing/2014/main" id="{2215E1CA-E3B9-4BB2-BD74-3762086BF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3DEF2-71AE-47B1-87CC-F3DEC233492D}"/>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105789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48DA-3390-40AB-A485-6F41C61D9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15E637-191C-4220-A746-88FBF3DEC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462725-FCF4-46E2-BD2D-8FF7EB75B6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51E804-5FB8-4541-BF58-A5C1D9046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340543-35F8-4289-B1ED-0A082704CE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A94CBC-5868-43D0-BEA3-4BE27C7EC954}"/>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8" name="Footer Placeholder 7">
            <a:extLst>
              <a:ext uri="{FF2B5EF4-FFF2-40B4-BE49-F238E27FC236}">
                <a16:creationId xmlns:a16="http://schemas.microsoft.com/office/drawing/2014/main" id="{371C03A4-C165-41B6-B514-B21FE38970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F46B4F-D196-4F42-9F09-8AF52953A463}"/>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241191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E2AC-6C8E-4468-A653-A9898A30E1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127D3-F610-4F19-89F2-212313B045F9}"/>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4" name="Footer Placeholder 3">
            <a:extLst>
              <a:ext uri="{FF2B5EF4-FFF2-40B4-BE49-F238E27FC236}">
                <a16:creationId xmlns:a16="http://schemas.microsoft.com/office/drawing/2014/main" id="{C784819B-73AA-4909-B48E-E171C6E932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A048F9-4756-4175-B9B4-819CD5285326}"/>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205316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1CAFE-8CAD-4B20-8898-8527A5476856}"/>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3" name="Footer Placeholder 2">
            <a:extLst>
              <a:ext uri="{FF2B5EF4-FFF2-40B4-BE49-F238E27FC236}">
                <a16:creationId xmlns:a16="http://schemas.microsoft.com/office/drawing/2014/main" id="{ED4AB2C1-AC2B-4F4B-81F3-C0F95385E2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670F70-0CA4-4212-A18A-3D030005F41E}"/>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416971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5808-B0F3-42BD-8D38-D6D5FB726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B31C1-54B2-4E35-A572-69358E6D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6A8DAB-893B-4B70-927F-AA190008B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4C6644-CD7B-42B7-85F1-78785DED11A9}"/>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6" name="Footer Placeholder 5">
            <a:extLst>
              <a:ext uri="{FF2B5EF4-FFF2-40B4-BE49-F238E27FC236}">
                <a16:creationId xmlns:a16="http://schemas.microsoft.com/office/drawing/2014/main" id="{985EF520-D636-4FD5-AD97-65E800DF4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32142-0EF0-4D11-A2FB-ED620E53B8EC}"/>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56018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D569-B74C-484C-9673-2C5D69B73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8064A4-00CE-4D1A-A2E3-ABA71EA2F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BC5948-8255-4DF5-BE25-A3BB3DE60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437CD0-DD60-4BD7-BD06-8824218165A6}"/>
              </a:ext>
            </a:extLst>
          </p:cNvPr>
          <p:cNvSpPr>
            <a:spLocks noGrp="1"/>
          </p:cNvSpPr>
          <p:nvPr>
            <p:ph type="dt" sz="half" idx="10"/>
          </p:nvPr>
        </p:nvSpPr>
        <p:spPr/>
        <p:txBody>
          <a:bodyPr/>
          <a:lstStyle/>
          <a:p>
            <a:fld id="{7D9B3B1C-B006-46B7-B6D7-FAAF8F83BCDA}" type="datetimeFigureOut">
              <a:rPr lang="en-US" smtClean="0"/>
              <a:t>7/6/2023</a:t>
            </a:fld>
            <a:endParaRPr lang="en-US"/>
          </a:p>
        </p:txBody>
      </p:sp>
      <p:sp>
        <p:nvSpPr>
          <p:cNvPr id="6" name="Footer Placeholder 5">
            <a:extLst>
              <a:ext uri="{FF2B5EF4-FFF2-40B4-BE49-F238E27FC236}">
                <a16:creationId xmlns:a16="http://schemas.microsoft.com/office/drawing/2014/main" id="{3CEBF5F8-DDA5-4B93-8B44-D2BC38AF1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9B626-2AAA-479B-8064-FF26AC2B7490}"/>
              </a:ext>
            </a:extLst>
          </p:cNvPr>
          <p:cNvSpPr>
            <a:spLocks noGrp="1"/>
          </p:cNvSpPr>
          <p:nvPr>
            <p:ph type="sldNum" sz="quarter" idx="12"/>
          </p:nvPr>
        </p:nvSpPr>
        <p:spPr/>
        <p:txBody>
          <a:bodyPr/>
          <a:lstStyle/>
          <a:p>
            <a:fld id="{32B462D4-F172-4400-B4C7-9E4C17EA2F1B}" type="slidenum">
              <a:rPr lang="en-US" smtClean="0"/>
              <a:t>‹#›</a:t>
            </a:fld>
            <a:endParaRPr lang="en-US"/>
          </a:p>
        </p:txBody>
      </p:sp>
    </p:spTree>
    <p:extLst>
      <p:ext uri="{BB962C8B-B14F-4D97-AF65-F5344CB8AC3E}">
        <p14:creationId xmlns:p14="http://schemas.microsoft.com/office/powerpoint/2010/main" val="168393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7ECF3-7840-458A-9F3C-9079162B1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C4BC4F-2704-456E-A542-95E55503C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444F4-584D-441F-8876-1A80BD0F5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B3B1C-B006-46B7-B6D7-FAAF8F83BCDA}" type="datetimeFigureOut">
              <a:rPr lang="en-US" smtClean="0"/>
              <a:t>7/6/2023</a:t>
            </a:fld>
            <a:endParaRPr lang="en-US"/>
          </a:p>
        </p:txBody>
      </p:sp>
      <p:sp>
        <p:nvSpPr>
          <p:cNvPr id="5" name="Footer Placeholder 4">
            <a:extLst>
              <a:ext uri="{FF2B5EF4-FFF2-40B4-BE49-F238E27FC236}">
                <a16:creationId xmlns:a16="http://schemas.microsoft.com/office/drawing/2014/main" id="{B66984B7-D09E-4423-BB06-962591FEE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CB7B34-4AB7-452D-9B75-2A843BC0C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462D4-F172-4400-B4C7-9E4C17EA2F1B}" type="slidenum">
              <a:rPr lang="en-US" smtClean="0"/>
              <a:t>‹#›</a:t>
            </a:fld>
            <a:endParaRPr lang="en-US"/>
          </a:p>
        </p:txBody>
      </p:sp>
    </p:spTree>
    <p:extLst>
      <p:ext uri="{BB962C8B-B14F-4D97-AF65-F5344CB8AC3E}">
        <p14:creationId xmlns:p14="http://schemas.microsoft.com/office/powerpoint/2010/main" val="14188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36.tmp"/></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Bsollenberger@ucsd.edu" TargetMode="External"/><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ECA38-A7A7-4287-8512-325547DA651B}"/>
              </a:ext>
            </a:extLst>
          </p:cNvPr>
          <p:cNvSpPr>
            <a:spLocks noGrp="1"/>
          </p:cNvSpPr>
          <p:nvPr>
            <p:ph type="ctrTitle"/>
          </p:nvPr>
        </p:nvSpPr>
        <p:spPr>
          <a:xfrm>
            <a:off x="2743462" y="1929571"/>
            <a:ext cx="6694374" cy="1747975"/>
          </a:xfrm>
        </p:spPr>
        <p:txBody>
          <a:bodyPr/>
          <a:lstStyle/>
          <a:p>
            <a:pPr defTabSz="667512"/>
            <a:r>
              <a:rPr lang="en-US" sz="4380" b="1" kern="1200">
                <a:solidFill>
                  <a:schemeClr val="accent1"/>
                </a:solidFill>
                <a:latin typeface="+mj-lt"/>
                <a:ea typeface="+mj-ea"/>
                <a:cs typeface="+mj-cs"/>
              </a:rPr>
              <a:t>Anatomy of an Org Assessment</a:t>
            </a:r>
            <a:endParaRPr lang="en-US" b="1">
              <a:solidFill>
                <a:schemeClr val="accent1"/>
              </a:solidFill>
            </a:endParaRPr>
          </a:p>
        </p:txBody>
      </p:sp>
      <p:sp>
        <p:nvSpPr>
          <p:cNvPr id="3" name="Subtitle 2">
            <a:extLst>
              <a:ext uri="{FF2B5EF4-FFF2-40B4-BE49-F238E27FC236}">
                <a16:creationId xmlns:a16="http://schemas.microsoft.com/office/drawing/2014/main" id="{B086711A-BA83-4AA3-93A0-A455E9731470}"/>
              </a:ext>
            </a:extLst>
          </p:cNvPr>
          <p:cNvSpPr>
            <a:spLocks noGrp="1"/>
          </p:cNvSpPr>
          <p:nvPr>
            <p:ph type="subTitle" idx="1"/>
          </p:nvPr>
        </p:nvSpPr>
        <p:spPr>
          <a:xfrm>
            <a:off x="2743462" y="3814227"/>
            <a:ext cx="6694374" cy="383003"/>
          </a:xfrm>
        </p:spPr>
        <p:txBody>
          <a:bodyPr/>
          <a:lstStyle/>
          <a:p>
            <a:pPr defTabSz="667512">
              <a:spcBef>
                <a:spcPts val="730"/>
              </a:spcBef>
            </a:pPr>
            <a:r>
              <a:rPr lang="en-US" sz="1752" kern="1200">
                <a:solidFill>
                  <a:schemeClr val="tx1"/>
                </a:solidFill>
                <a:latin typeface="+mn-lt"/>
                <a:ea typeface="+mn-ea"/>
                <a:cs typeface="+mn-cs"/>
              </a:rPr>
              <a:t>The UCSD OSI approach for a data-driven org assessment</a:t>
            </a:r>
            <a:endParaRPr lang="en-US"/>
          </a:p>
        </p:txBody>
      </p:sp>
      <p:sp>
        <p:nvSpPr>
          <p:cNvPr id="5" name="Subtitle 2">
            <a:extLst>
              <a:ext uri="{FF2B5EF4-FFF2-40B4-BE49-F238E27FC236}">
                <a16:creationId xmlns:a16="http://schemas.microsoft.com/office/drawing/2014/main" id="{4777DD92-A8BA-44D9-936A-0EE0581C883B}"/>
              </a:ext>
            </a:extLst>
          </p:cNvPr>
          <p:cNvSpPr txBox="1">
            <a:spLocks/>
          </p:cNvSpPr>
          <p:nvPr/>
        </p:nvSpPr>
        <p:spPr>
          <a:xfrm>
            <a:off x="5408573" y="5015544"/>
            <a:ext cx="5893078" cy="811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defTabSz="667512">
              <a:spcBef>
                <a:spcPts val="730"/>
              </a:spcBef>
            </a:pPr>
            <a:r>
              <a:rPr lang="en-US" sz="1700" kern="1200">
                <a:solidFill>
                  <a:schemeClr val="tx1"/>
                </a:solidFill>
                <a:latin typeface="+mn-lt"/>
                <a:ea typeface="+mn-ea"/>
                <a:cs typeface="+mn-cs"/>
              </a:rPr>
              <a:t>Brad Sollenberger, MLSSBB, MHA</a:t>
            </a:r>
          </a:p>
          <a:p>
            <a:pPr algn="r" defTabSz="667512">
              <a:spcBef>
                <a:spcPts val="730"/>
              </a:spcBef>
            </a:pPr>
            <a:r>
              <a:rPr lang="en-US" sz="1700" kern="1200">
                <a:solidFill>
                  <a:schemeClr val="tx1"/>
                </a:solidFill>
                <a:latin typeface="+mn-lt"/>
                <a:ea typeface="+mn-ea"/>
                <a:cs typeface="+mn-cs"/>
              </a:rPr>
              <a:t>Practice Director, Continuous Improvement</a:t>
            </a:r>
          </a:p>
          <a:p>
            <a:pPr algn="r" defTabSz="667512">
              <a:spcBef>
                <a:spcPts val="730"/>
              </a:spcBef>
            </a:pPr>
            <a:r>
              <a:rPr lang="en-US" sz="1700" kern="1200">
                <a:solidFill>
                  <a:schemeClr val="tx1"/>
                </a:solidFill>
                <a:latin typeface="+mn-lt"/>
                <a:ea typeface="+mn-ea"/>
                <a:cs typeface="+mn-cs"/>
              </a:rPr>
              <a:t>Operational Strategic Initiatives, UC San Diego</a:t>
            </a:r>
            <a:endParaRPr lang="en-US" sz="1700"/>
          </a:p>
        </p:txBody>
      </p:sp>
    </p:spTree>
    <p:extLst>
      <p:ext uri="{BB962C8B-B14F-4D97-AF65-F5344CB8AC3E}">
        <p14:creationId xmlns:p14="http://schemas.microsoft.com/office/powerpoint/2010/main" val="24765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624C13-9214-41BC-8211-F05FC40246DA}"/>
              </a:ext>
            </a:extLst>
          </p:cNvPr>
          <p:cNvSpPr>
            <a:spLocks noGrp="1"/>
          </p:cNvSpPr>
          <p:nvPr>
            <p:ph type="title"/>
          </p:nvPr>
        </p:nvSpPr>
        <p:spPr>
          <a:xfrm>
            <a:off x="838200" y="556995"/>
            <a:ext cx="10515600" cy="1133693"/>
          </a:xfrm>
        </p:spPr>
        <p:txBody>
          <a:bodyPr>
            <a:normAutofit/>
          </a:bodyPr>
          <a:lstStyle/>
          <a:p>
            <a:r>
              <a:rPr lang="en-US" sz="5200" b="1"/>
              <a:t>Interview Phase Strategies</a:t>
            </a:r>
          </a:p>
        </p:txBody>
      </p:sp>
      <p:sp>
        <p:nvSpPr>
          <p:cNvPr id="3" name="Content Placeholder 2">
            <a:extLst>
              <a:ext uri="{FF2B5EF4-FFF2-40B4-BE49-F238E27FC236}">
                <a16:creationId xmlns:a16="http://schemas.microsoft.com/office/drawing/2014/main" id="{58C31420-3299-4229-9A5F-64434FDB9C22}"/>
              </a:ext>
            </a:extLst>
          </p:cNvPr>
          <p:cNvSpPr>
            <a:spLocks noGrp="1"/>
          </p:cNvSpPr>
          <p:nvPr>
            <p:ph idx="1"/>
          </p:nvPr>
        </p:nvSpPr>
        <p:spPr>
          <a:xfrm>
            <a:off x="1551280" y="2213687"/>
            <a:ext cx="4034902" cy="3404379"/>
          </a:xfrm>
        </p:spPr>
        <p:txBody>
          <a:bodyPr>
            <a:normAutofit/>
          </a:bodyPr>
          <a:lstStyle/>
          <a:p>
            <a:pPr marL="178308" indent="-178308" defTabSz="713232">
              <a:spcBef>
                <a:spcPts val="780"/>
              </a:spcBef>
            </a:pPr>
            <a:r>
              <a:rPr lang="en-US" sz="1400" kern="1200">
                <a:solidFill>
                  <a:schemeClr val="tx1"/>
                </a:solidFill>
                <a:latin typeface="+mn-lt"/>
                <a:ea typeface="+mn-ea"/>
                <a:cs typeface="+mn-cs"/>
              </a:rPr>
              <a:t>Sponsor Interview</a:t>
            </a:r>
          </a:p>
          <a:p>
            <a:pPr marL="178308" indent="-178308" defTabSz="713232">
              <a:spcBef>
                <a:spcPts val="780"/>
              </a:spcBef>
            </a:pPr>
            <a:r>
              <a:rPr lang="en-US" sz="1400" kern="1200">
                <a:solidFill>
                  <a:schemeClr val="tx1"/>
                </a:solidFill>
                <a:latin typeface="+mn-lt"/>
                <a:ea typeface="+mn-ea"/>
                <a:cs typeface="+mn-cs"/>
              </a:rPr>
              <a:t>Create an interview/survey list</a:t>
            </a:r>
          </a:p>
          <a:p>
            <a:pPr marL="534924" lvl="1" indent="-178308" defTabSz="713232">
              <a:spcBef>
                <a:spcPts val="390"/>
              </a:spcBef>
            </a:pPr>
            <a:r>
              <a:rPr lang="en-US" sz="1400" kern="1200">
                <a:solidFill>
                  <a:schemeClr val="tx1"/>
                </a:solidFill>
                <a:latin typeface="+mn-lt"/>
                <a:ea typeface="+mn-ea"/>
                <a:cs typeface="+mn-cs"/>
              </a:rPr>
              <a:t>Leadership </a:t>
            </a:r>
          </a:p>
          <a:p>
            <a:pPr marL="534924" lvl="1" indent="-178308" defTabSz="713232">
              <a:spcBef>
                <a:spcPts val="390"/>
              </a:spcBef>
            </a:pPr>
            <a:r>
              <a:rPr lang="en-US" sz="1400" kern="1200">
                <a:solidFill>
                  <a:schemeClr val="tx1"/>
                </a:solidFill>
                <a:latin typeface="+mn-lt"/>
                <a:ea typeface="+mn-ea"/>
                <a:cs typeface="+mn-cs"/>
              </a:rPr>
              <a:t>All staff or sample?</a:t>
            </a:r>
          </a:p>
          <a:p>
            <a:pPr marL="534924" lvl="1" indent="-178308" defTabSz="713232">
              <a:spcBef>
                <a:spcPts val="390"/>
              </a:spcBef>
            </a:pPr>
            <a:r>
              <a:rPr lang="en-US" sz="1400" kern="1200">
                <a:solidFill>
                  <a:schemeClr val="tx1"/>
                </a:solidFill>
                <a:latin typeface="+mn-lt"/>
                <a:ea typeface="+mn-ea"/>
                <a:cs typeface="+mn-cs"/>
              </a:rPr>
              <a:t>Customer sample set for interviews, focus group(s), or survey?</a:t>
            </a:r>
          </a:p>
          <a:p>
            <a:pPr marL="178308" indent="-178308" defTabSz="713232">
              <a:spcBef>
                <a:spcPts val="780"/>
              </a:spcBef>
            </a:pPr>
            <a:r>
              <a:rPr lang="en-US" sz="1400" kern="1200">
                <a:solidFill>
                  <a:schemeClr val="tx1"/>
                </a:solidFill>
                <a:latin typeface="+mn-lt"/>
                <a:ea typeface="+mn-ea"/>
                <a:cs typeface="+mn-cs"/>
              </a:rPr>
              <a:t>Design and proctor a pre-interview questionnaire/survey</a:t>
            </a:r>
          </a:p>
          <a:p>
            <a:pPr marL="178308" indent="-178308" defTabSz="713232">
              <a:spcBef>
                <a:spcPts val="780"/>
              </a:spcBef>
            </a:pPr>
            <a:r>
              <a:rPr lang="en-US" sz="1400" kern="1200">
                <a:solidFill>
                  <a:schemeClr val="tx1"/>
                </a:solidFill>
                <a:latin typeface="+mn-lt"/>
                <a:ea typeface="+mn-ea"/>
                <a:cs typeface="+mn-cs"/>
              </a:rPr>
              <a:t>Develop Interview Questions</a:t>
            </a:r>
          </a:p>
          <a:p>
            <a:pPr marL="534924" lvl="1" indent="-178308" defTabSz="713232">
              <a:spcBef>
                <a:spcPts val="390"/>
              </a:spcBef>
            </a:pPr>
            <a:r>
              <a:rPr lang="en-US" sz="1400" kern="1200">
                <a:solidFill>
                  <a:schemeClr val="tx1"/>
                </a:solidFill>
                <a:latin typeface="+mn-lt"/>
                <a:ea typeface="+mn-ea"/>
                <a:cs typeface="+mn-cs"/>
              </a:rPr>
              <a:t>Align with Sponsor goals</a:t>
            </a:r>
          </a:p>
          <a:p>
            <a:pPr marL="534924" lvl="1" indent="-178308" defTabSz="713232">
              <a:spcBef>
                <a:spcPts val="390"/>
              </a:spcBef>
            </a:pPr>
            <a:r>
              <a:rPr lang="en-US" sz="1400" kern="1200">
                <a:solidFill>
                  <a:srgbClr val="FF0000"/>
                </a:solidFill>
                <a:latin typeface="+mn-lt"/>
                <a:ea typeface="+mn-ea"/>
                <a:cs typeface="+mn-cs"/>
              </a:rPr>
              <a:t>Tip: Write 1 or 2 sentences on what you hope to gain from the question. What kind of analysis can you draw from it?</a:t>
            </a:r>
          </a:p>
          <a:p>
            <a:pPr marL="534924" lvl="1" indent="-178308" defTabSz="713232">
              <a:spcBef>
                <a:spcPts val="390"/>
              </a:spcBef>
            </a:pPr>
            <a:endParaRPr lang="en-US" sz="1400" kern="1200">
              <a:solidFill>
                <a:srgbClr val="FF0000"/>
              </a:solidFill>
              <a:latin typeface="+mn-lt"/>
              <a:ea typeface="+mn-ea"/>
              <a:cs typeface="+mn-cs"/>
            </a:endParaRPr>
          </a:p>
          <a:p>
            <a:pPr marL="0" indent="0" defTabSz="713232">
              <a:spcBef>
                <a:spcPts val="780"/>
              </a:spcBef>
              <a:buNone/>
            </a:pPr>
            <a:r>
              <a:rPr lang="en-US" sz="1400" i="1" kern="1200">
                <a:solidFill>
                  <a:schemeClr val="tx1"/>
                </a:solidFill>
                <a:latin typeface="+mn-lt"/>
                <a:ea typeface="+mn-ea"/>
                <a:cs typeface="+mn-cs"/>
              </a:rPr>
              <a:t>Best practice: Over-communicate</a:t>
            </a:r>
          </a:p>
          <a:p>
            <a:endParaRPr lang="en-US" sz="1400"/>
          </a:p>
        </p:txBody>
      </p:sp>
      <p:pic>
        <p:nvPicPr>
          <p:cNvPr id="4" name="Picture 3">
            <a:extLst>
              <a:ext uri="{FF2B5EF4-FFF2-40B4-BE49-F238E27FC236}">
                <a16:creationId xmlns:a16="http://schemas.microsoft.com/office/drawing/2014/main" id="{92885A1E-563B-46B8-8AA4-6DB6DE8B0E6B}"/>
              </a:ext>
            </a:extLst>
          </p:cNvPr>
          <p:cNvPicPr>
            <a:picLocks noChangeAspect="1"/>
          </p:cNvPicPr>
          <p:nvPr/>
        </p:nvPicPr>
        <p:blipFill>
          <a:blip r:embed="rId2"/>
          <a:stretch>
            <a:fillRect/>
          </a:stretch>
        </p:blipFill>
        <p:spPr>
          <a:xfrm>
            <a:off x="6027243" y="1917728"/>
            <a:ext cx="4613477" cy="3779840"/>
          </a:xfrm>
          <a:prstGeom prst="rect">
            <a:avLst/>
          </a:prstGeom>
        </p:spPr>
      </p:pic>
      <p:pic>
        <p:nvPicPr>
          <p:cNvPr id="2050" name="Picture 2" descr="Why Org Charts Are The Problem In Corporate Culture - Thrive Global">
            <a:extLst>
              <a:ext uri="{FF2B5EF4-FFF2-40B4-BE49-F238E27FC236}">
                <a16:creationId xmlns:a16="http://schemas.microsoft.com/office/drawing/2014/main" id="{E68418E7-2B52-48BF-AA27-4BF22D356E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27" r="11659"/>
          <a:stretch/>
        </p:blipFill>
        <p:spPr bwMode="auto">
          <a:xfrm>
            <a:off x="5692726" y="1825625"/>
            <a:ext cx="494799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0DAAF5-8B59-4F43-AB04-B184922A1BB6}"/>
              </a:ext>
            </a:extLst>
          </p:cNvPr>
          <p:cNvSpPr/>
          <p:nvPr/>
        </p:nvSpPr>
        <p:spPr>
          <a:xfrm>
            <a:off x="8551053" y="3915877"/>
            <a:ext cx="2020831" cy="197713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a:spcAft>
                <a:spcPts val="600"/>
              </a:spcAft>
            </a:pPr>
            <a:r>
              <a:rPr lang="en-US" sz="1404" kern="1200">
                <a:solidFill>
                  <a:schemeClr val="tx1"/>
                </a:solidFill>
                <a:highlight>
                  <a:srgbClr val="FFFFCC"/>
                </a:highlight>
                <a:latin typeface="+mn-lt"/>
                <a:ea typeface="+mn-ea"/>
                <a:cs typeface="+mn-cs"/>
              </a:rPr>
              <a:t>Partners, Customers and external cohorts to survey, focus group, or interview</a:t>
            </a:r>
            <a:endParaRPr lang="en-US">
              <a:solidFill>
                <a:schemeClr val="tx1"/>
              </a:solidFill>
              <a:highlight>
                <a:srgbClr val="FFFFCC"/>
              </a:highlight>
            </a:endParaRPr>
          </a:p>
        </p:txBody>
      </p:sp>
      <p:cxnSp>
        <p:nvCxnSpPr>
          <p:cNvPr id="7" name="Straight Arrow Connector 6">
            <a:extLst>
              <a:ext uri="{FF2B5EF4-FFF2-40B4-BE49-F238E27FC236}">
                <a16:creationId xmlns:a16="http://schemas.microsoft.com/office/drawing/2014/main" id="{E0023242-C630-4CDC-9878-A9CA2D53E062}"/>
              </a:ext>
            </a:extLst>
          </p:cNvPr>
          <p:cNvCxnSpPr/>
          <p:nvPr/>
        </p:nvCxnSpPr>
        <p:spPr>
          <a:xfrm flipV="1">
            <a:off x="5505055" y="2832265"/>
            <a:ext cx="2065083" cy="28653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1062C3C-368C-420A-AAEE-6B3E66F034EE}"/>
              </a:ext>
            </a:extLst>
          </p:cNvPr>
          <p:cNvSpPr/>
          <p:nvPr/>
        </p:nvSpPr>
        <p:spPr>
          <a:xfrm>
            <a:off x="5934135" y="4048632"/>
            <a:ext cx="1265923" cy="420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a:spcAft>
                <a:spcPts val="600"/>
              </a:spcAft>
            </a:pPr>
            <a:r>
              <a:rPr lang="en-US" sz="1404" kern="1200">
                <a:solidFill>
                  <a:schemeClr val="lt1"/>
                </a:solidFill>
                <a:latin typeface="+mn-lt"/>
                <a:ea typeface="+mn-ea"/>
                <a:cs typeface="+mn-cs"/>
              </a:rPr>
              <a:t>Interview Direction</a:t>
            </a:r>
            <a:endParaRPr lang="en-US"/>
          </a:p>
        </p:txBody>
      </p:sp>
    </p:spTree>
    <p:extLst>
      <p:ext uri="{BB962C8B-B14F-4D97-AF65-F5344CB8AC3E}">
        <p14:creationId xmlns:p14="http://schemas.microsoft.com/office/powerpoint/2010/main" val="11022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D97132F-C047-4634-A1B1-5D56CBA958E2}"/>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b="1" dirty="0"/>
              <a:t>Question Examples</a:t>
            </a:r>
          </a:p>
        </p:txBody>
      </p:sp>
      <p:sp>
        <p:nvSpPr>
          <p:cNvPr id="18" name="Rectangle 1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4CFC82FE-62FD-495F-9132-9747DEF1E5D9}"/>
              </a:ext>
            </a:extLst>
          </p:cNvPr>
          <p:cNvSpPr>
            <a:spLocks noGrp="1"/>
          </p:cNvSpPr>
          <p:nvPr>
            <p:ph type="body" sz="half" idx="2"/>
          </p:nvPr>
        </p:nvSpPr>
        <p:spPr>
          <a:xfrm>
            <a:off x="645066" y="2031101"/>
            <a:ext cx="4282984" cy="3511943"/>
          </a:xfrm>
        </p:spPr>
        <p:txBody>
          <a:bodyPr vert="horz" lIns="91440" tIns="45720" rIns="91440" bIns="45720" rtlCol="0" anchor="ctr">
            <a:normAutofit fontScale="85000" lnSpcReduction="20000"/>
          </a:bodyPr>
          <a:lstStyle/>
          <a:p>
            <a:r>
              <a:rPr lang="en-US" sz="2600" b="1" dirty="0">
                <a:ea typeface="Calibri"/>
                <a:cs typeface="Calibri"/>
              </a:rPr>
              <a:t>Question for Staff</a:t>
            </a:r>
            <a:endParaRPr lang="en-US" sz="2600" b="1" dirty="0"/>
          </a:p>
          <a:p>
            <a:r>
              <a:rPr lang="en-US" sz="2600" dirty="0"/>
              <a:t>“Executive Assistant, describe working with policy analysts. If an analyst, describe the</a:t>
            </a:r>
            <a:r>
              <a:rPr lang="en-US" sz="2600" dirty="0">
                <a:ea typeface="Calibri"/>
                <a:cs typeface="Calibri"/>
              </a:rPr>
              <a:t> </a:t>
            </a:r>
            <a:r>
              <a:rPr lang="en-US" sz="2600" dirty="0"/>
              <a:t>times you’ve needed to work with the EA’s.”</a:t>
            </a:r>
            <a:endParaRPr lang="en-US" dirty="0">
              <a:ea typeface="Calibri"/>
              <a:cs typeface="Calibri"/>
            </a:endParaRPr>
          </a:p>
          <a:p>
            <a:pPr marL="742950" lvl="1" indent="-285750">
              <a:buFont typeface="Arial" panose="020B0604020202020204" pitchFamily="34" charset="0"/>
              <a:buChar char="•"/>
            </a:pPr>
            <a:r>
              <a:rPr lang="en-US" sz="2200" dirty="0">
                <a:solidFill>
                  <a:srgbClr val="FF0000"/>
                </a:solidFill>
              </a:rPr>
              <a:t>To get a better understanding of where EA work ends and where Analyst work begins. Useful to make recommendations on types of work at the appropriate levels. It will also may reveal any personal conflicts. </a:t>
            </a:r>
          </a:p>
          <a:p>
            <a:pPr indent="-228600">
              <a:buFont typeface="Arial" panose="020B0604020202020204" pitchFamily="34" charset="0"/>
              <a:buChar char="•"/>
            </a:pPr>
            <a:endParaRPr lang="en-US" sz="1800" dirty="0">
              <a:ea typeface="Calibri"/>
              <a:cs typeface="Calibri"/>
            </a:endParaRPr>
          </a:p>
        </p:txBody>
      </p:sp>
      <p:sp>
        <p:nvSpPr>
          <p:cNvPr id="20" name="Rectangle 1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450A1E-C21D-075B-C506-AFD93F36FEEC}"/>
              </a:ext>
            </a:extLst>
          </p:cNvPr>
          <p:cNvSpPr>
            <a:spLocks noGrp="1"/>
          </p:cNvSpPr>
          <p:nvPr>
            <p:ph idx="1"/>
          </p:nvPr>
        </p:nvSpPr>
        <p:spPr>
          <a:xfrm>
            <a:off x="6093630" y="1967138"/>
            <a:ext cx="4282045" cy="3418899"/>
          </a:xfrm>
        </p:spPr>
        <p:txBody>
          <a:bodyPr vert="horz" lIns="91440" tIns="45720" rIns="91440" bIns="45720" rtlCol="0" anchor="t">
            <a:normAutofit fontScale="85000" lnSpcReduction="20000"/>
          </a:bodyPr>
          <a:lstStyle/>
          <a:p>
            <a:pPr marL="0" indent="0">
              <a:buNone/>
            </a:pPr>
            <a:r>
              <a:rPr lang="en-US" sz="2600" b="1" dirty="0">
                <a:ea typeface="Calibri"/>
                <a:cs typeface="Calibri"/>
              </a:rPr>
              <a:t>Questions for Supervisors/Leaders</a:t>
            </a:r>
          </a:p>
          <a:p>
            <a:pPr marL="0" indent="0">
              <a:buNone/>
            </a:pPr>
            <a:r>
              <a:rPr lang="en-US" sz="2600" dirty="0">
                <a:ea typeface="Calibri"/>
                <a:cs typeface="Calibri"/>
              </a:rPr>
              <a:t>If you had 2 free hours a week suddenly available, what would you work on (or is back burner)?</a:t>
            </a:r>
            <a:endParaRPr lang="en-US">
              <a:ea typeface="Calibri"/>
              <a:cs typeface="Calibri"/>
            </a:endParaRPr>
          </a:p>
          <a:p>
            <a:pPr lvl="1"/>
            <a:r>
              <a:rPr lang="en-US" sz="2200" dirty="0">
                <a:solidFill>
                  <a:srgbClr val="FF0000"/>
                </a:solidFill>
                <a:ea typeface="Calibri"/>
                <a:cs typeface="Calibri"/>
              </a:rPr>
              <a:t>This is the “opportunity cost” of this effort</a:t>
            </a:r>
          </a:p>
          <a:p>
            <a:pPr marL="0" indent="0">
              <a:buNone/>
            </a:pPr>
            <a:r>
              <a:rPr lang="en-US" sz="2600" dirty="0">
                <a:ea typeface="Calibri"/>
                <a:cs typeface="Calibri"/>
              </a:rPr>
              <a:t>What skill set is missing that would help you the most?  </a:t>
            </a:r>
          </a:p>
          <a:p>
            <a:pPr lvl="1"/>
            <a:r>
              <a:rPr lang="en-US" sz="2200" dirty="0">
                <a:solidFill>
                  <a:srgbClr val="FF0000"/>
                </a:solidFill>
                <a:ea typeface="Calibri"/>
                <a:cs typeface="Calibri"/>
              </a:rPr>
              <a:t>Framing gaps as “skill sets,” and not positions, can help isolate the true needs</a:t>
            </a:r>
            <a:endParaRPr lang="en-US" dirty="0"/>
          </a:p>
        </p:txBody>
      </p:sp>
      <p:sp>
        <p:nvSpPr>
          <p:cNvPr id="5" name="Rectangle 4">
            <a:extLst>
              <a:ext uri="{FF2B5EF4-FFF2-40B4-BE49-F238E27FC236}">
                <a16:creationId xmlns:a16="http://schemas.microsoft.com/office/drawing/2014/main" id="{8EBF09F1-6509-48E4-1A4F-0AD4A0240D1A}"/>
              </a:ext>
            </a:extLst>
          </p:cNvPr>
          <p:cNvSpPr/>
          <p:nvPr/>
        </p:nvSpPr>
        <p:spPr>
          <a:xfrm>
            <a:off x="315294" y="5892573"/>
            <a:ext cx="5185514" cy="646331"/>
          </a:xfrm>
          <a:prstGeom prst="rect">
            <a:avLst/>
          </a:prstGeom>
        </p:spPr>
        <p:txBody>
          <a:bodyPr wrap="square">
            <a:spAutoFit/>
          </a:bodyPr>
          <a:lstStyle/>
          <a:p>
            <a:r>
              <a:rPr lang="en-US" i="1" dirty="0"/>
              <a:t>Best practices: Double-up interviewers. No back-to-backs.</a:t>
            </a:r>
          </a:p>
        </p:txBody>
      </p:sp>
    </p:spTree>
    <p:extLst>
      <p:ext uri="{BB962C8B-B14F-4D97-AF65-F5344CB8AC3E}">
        <p14:creationId xmlns:p14="http://schemas.microsoft.com/office/powerpoint/2010/main" val="248070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D73C1F4-7C23-4322-95FA-10DCE50FAA9E}"/>
              </a:ext>
            </a:extLst>
          </p:cNvPr>
          <p:cNvSpPr>
            <a:spLocks noGrp="1"/>
          </p:cNvSpPr>
          <p:nvPr>
            <p:ph type="title"/>
          </p:nvPr>
        </p:nvSpPr>
        <p:spPr>
          <a:xfrm>
            <a:off x="838200" y="552741"/>
            <a:ext cx="3999971" cy="1690798"/>
          </a:xfrm>
        </p:spPr>
        <p:txBody>
          <a:bodyPr vert="horz" lIns="91440" tIns="45720" rIns="91440" bIns="45720" rtlCol="0" anchor="ctr">
            <a:normAutofit/>
          </a:bodyPr>
          <a:lstStyle/>
          <a:p>
            <a:r>
              <a:rPr lang="en-US" sz="4000" kern="1200">
                <a:solidFill>
                  <a:schemeClr val="tx1"/>
                </a:solidFill>
                <a:latin typeface="+mj-lt"/>
                <a:ea typeface="+mj-ea"/>
                <a:cs typeface="+mj-cs"/>
              </a:rPr>
              <a:t>External Benchmarking</a:t>
            </a:r>
          </a:p>
        </p:txBody>
      </p:sp>
      <p:sp>
        <p:nvSpPr>
          <p:cNvPr id="12" name="Text Placeholder 11">
            <a:extLst>
              <a:ext uri="{FF2B5EF4-FFF2-40B4-BE49-F238E27FC236}">
                <a16:creationId xmlns:a16="http://schemas.microsoft.com/office/drawing/2014/main" id="{AD84E6D1-5E1C-41EF-B88D-9C1E0A357C46}"/>
              </a:ext>
            </a:extLst>
          </p:cNvPr>
          <p:cNvSpPr>
            <a:spLocks noGrp="1"/>
          </p:cNvSpPr>
          <p:nvPr>
            <p:ph type="body" sz="quarter" idx="19"/>
          </p:nvPr>
        </p:nvSpPr>
        <p:spPr>
          <a:xfrm>
            <a:off x="838200" y="2400475"/>
            <a:ext cx="3999971" cy="3721829"/>
          </a:xfrm>
        </p:spPr>
        <p:txBody>
          <a:bodyPr vert="horz" lIns="91440" tIns="45720" rIns="91440" bIns="45720" rtlCol="0">
            <a:normAutofit/>
          </a:bodyPr>
          <a:lstStyle/>
          <a:p>
            <a:pPr marL="342900" indent="-228600">
              <a:buFont typeface="Arial" panose="020B0604020202020204" pitchFamily="34" charset="0"/>
              <a:buChar char="•"/>
            </a:pPr>
            <a:r>
              <a:rPr lang="en-US" sz="1400"/>
              <a:t>Define characteristics of the “apple” and select</a:t>
            </a:r>
          </a:p>
          <a:p>
            <a:pPr marL="800100" lvl="1" indent="-228600">
              <a:buFont typeface="Arial" panose="020B0604020202020204" pitchFamily="34" charset="0"/>
              <a:buChar char="•"/>
            </a:pPr>
            <a:r>
              <a:rPr lang="en-US" sz="1400">
                <a:solidFill>
                  <a:schemeClr val="tx1"/>
                </a:solidFill>
              </a:rPr>
              <a:t>Public, research university</a:t>
            </a:r>
          </a:p>
          <a:p>
            <a:pPr marL="800100" lvl="1" indent="-228600">
              <a:buFont typeface="Arial" panose="020B0604020202020204" pitchFamily="34" charset="0"/>
              <a:buChar char="•"/>
            </a:pPr>
            <a:r>
              <a:rPr lang="en-US" sz="1400">
                <a:solidFill>
                  <a:schemeClr val="tx1"/>
                </a:solidFill>
              </a:rPr>
              <a:t>Part of a large, campus system</a:t>
            </a:r>
          </a:p>
          <a:p>
            <a:pPr marL="800100" lvl="1" indent="-228600">
              <a:buFont typeface="Arial" panose="020B0604020202020204" pitchFamily="34" charset="0"/>
              <a:buChar char="•"/>
            </a:pPr>
            <a:r>
              <a:rPr lang="en-US" sz="1400">
                <a:solidFill>
                  <a:schemeClr val="tx1"/>
                </a:solidFill>
              </a:rPr>
              <a:t>Academic Medical Center</a:t>
            </a:r>
          </a:p>
          <a:p>
            <a:pPr marL="342900" indent="-228600">
              <a:buFont typeface="Arial" panose="020B0604020202020204" pitchFamily="34" charset="0"/>
              <a:buChar char="•"/>
            </a:pPr>
            <a:r>
              <a:rPr lang="en-US" sz="1400"/>
              <a:t>Findings from External Benchmarking </a:t>
            </a:r>
            <a:r>
              <a:rPr lang="en-US" sz="1400" u="sng"/>
              <a:t>alone</a:t>
            </a:r>
            <a:r>
              <a:rPr lang="en-US" sz="1400"/>
              <a:t> should not support change in structure or staffing</a:t>
            </a:r>
          </a:p>
          <a:p>
            <a:pPr marL="800100" lvl="1" indent="-228600">
              <a:buFont typeface="Arial" panose="020B0604020202020204" pitchFamily="34" charset="0"/>
              <a:buChar char="•"/>
            </a:pPr>
            <a:r>
              <a:rPr lang="en-US" sz="1400">
                <a:solidFill>
                  <a:schemeClr val="tx1"/>
                </a:solidFill>
              </a:rPr>
              <a:t>Should be used as a validating source or alternative scenarios</a:t>
            </a:r>
          </a:p>
          <a:p>
            <a:pPr marL="342900" indent="-228600">
              <a:buFont typeface="Arial" panose="020B0604020202020204" pitchFamily="34" charset="0"/>
              <a:buChar char="•"/>
            </a:pPr>
            <a:r>
              <a:rPr lang="en-US" sz="1400"/>
              <a:t>Gain agreement from sponsor to share (limited) findings</a:t>
            </a:r>
          </a:p>
          <a:p>
            <a:pPr marL="342900" indent="-228600">
              <a:buFont typeface="Arial" panose="020B0604020202020204" pitchFamily="34" charset="0"/>
              <a:buChar char="•"/>
            </a:pPr>
            <a:endParaRPr lang="en-US" sz="1400"/>
          </a:p>
          <a:p>
            <a:pPr marL="342900" indent="-228600">
              <a:buFont typeface="Arial" panose="020B0604020202020204" pitchFamily="34" charset="0"/>
              <a:buChar char="•"/>
            </a:pPr>
            <a:endParaRPr lang="en-US" sz="1400"/>
          </a:p>
          <a:p>
            <a:pPr indent="-228600">
              <a:buFont typeface="Arial" panose="020B0604020202020204" pitchFamily="34" charset="0"/>
              <a:buChar char="•"/>
            </a:pPr>
            <a:r>
              <a:rPr lang="en-US" sz="1400"/>
              <a:t>Tip: Wayback Machine is your friend</a:t>
            </a:r>
          </a:p>
        </p:txBody>
      </p:sp>
      <p:pic>
        <p:nvPicPr>
          <p:cNvPr id="1026" name="Picture 2" descr="University of California, Irvine - Wikipedia">
            <a:extLst>
              <a:ext uri="{FF2B5EF4-FFF2-40B4-BE49-F238E27FC236}">
                <a16:creationId xmlns:a16="http://schemas.microsoft.com/office/drawing/2014/main" id="{558356F8-8DA6-4F15-ABED-DD3AB328AC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9751" y="1914106"/>
            <a:ext cx="1989145" cy="19891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University of Washington seal includes the year it was founded, 1861,  the latin words Lux… | University of washington logo, University of  washington, Uw huskies">
            <a:extLst>
              <a:ext uri="{FF2B5EF4-FFF2-40B4-BE49-F238E27FC236}">
                <a16:creationId xmlns:a16="http://schemas.microsoft.com/office/drawing/2014/main" id="{D3CE6A38-AC64-4AE0-8C21-276FC5D64E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78754" y="1884418"/>
            <a:ext cx="2018833" cy="20188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versity of California, Davis - Wikipedia">
            <a:extLst>
              <a:ext uri="{FF2B5EF4-FFF2-40B4-BE49-F238E27FC236}">
                <a16:creationId xmlns:a16="http://schemas.microsoft.com/office/drawing/2014/main" id="{C627862A-4F21-4C8D-997F-B0F1A3042FF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91604" y="4139118"/>
            <a:ext cx="2152419" cy="21524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w madison Logos">
            <a:extLst>
              <a:ext uri="{FF2B5EF4-FFF2-40B4-BE49-F238E27FC236}">
                <a16:creationId xmlns:a16="http://schemas.microsoft.com/office/drawing/2014/main" id="{BFCDE346-2FCC-457F-9060-8DE66E7A049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28164" y="4136997"/>
            <a:ext cx="2152419" cy="21524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iversity of California Los Angeles (UCLA) wooden seals ...">
            <a:extLst>
              <a:ext uri="{FF2B5EF4-FFF2-40B4-BE49-F238E27FC236}">
                <a16:creationId xmlns:a16="http://schemas.microsoft.com/office/drawing/2014/main" id="{CD98A228-7CE8-4812-B147-426F2FF7EE7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845167" y="4134863"/>
            <a:ext cx="2152419" cy="21524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03E68B6-F1F9-4211-A17E-0C5F00CBCB6B}"/>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a:spcAft>
                <a:spcPts val="600"/>
              </a:spcAft>
            </a:pPr>
            <a:fld id="{8699F50C-BE38-4BD0-BA84-9B090E1F2B9B}" type="slidenum">
              <a:rPr lang="en-US" noProof="0" smtClean="0"/>
              <a:pPr>
                <a:spcAft>
                  <a:spcPts val="600"/>
                </a:spcAft>
              </a:pPr>
              <a:t>12</a:t>
            </a:fld>
            <a:endParaRPr lang="en-US" noProof="0"/>
          </a:p>
        </p:txBody>
      </p:sp>
      <p:sp>
        <p:nvSpPr>
          <p:cNvPr id="8" name="Rectangle 7">
            <a:extLst>
              <a:ext uri="{FF2B5EF4-FFF2-40B4-BE49-F238E27FC236}">
                <a16:creationId xmlns:a16="http://schemas.microsoft.com/office/drawing/2014/main" id="{BBDBBB53-AB23-498D-818C-612EA7319857}"/>
              </a:ext>
            </a:extLst>
          </p:cNvPr>
          <p:cNvSpPr/>
          <p:nvPr/>
        </p:nvSpPr>
        <p:spPr>
          <a:xfrm>
            <a:off x="11076709" y="145473"/>
            <a:ext cx="810489" cy="64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hought Bubble: Cloud 1">
            <a:extLst>
              <a:ext uri="{FF2B5EF4-FFF2-40B4-BE49-F238E27FC236}">
                <a16:creationId xmlns:a16="http://schemas.microsoft.com/office/drawing/2014/main" id="{3A138C06-0C2A-1B63-FA68-23A0BEC15B63}"/>
              </a:ext>
            </a:extLst>
          </p:cNvPr>
          <p:cNvSpPr/>
          <p:nvPr/>
        </p:nvSpPr>
        <p:spPr>
          <a:xfrm>
            <a:off x="5037117" y="1949532"/>
            <a:ext cx="2355273" cy="174171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What are y'all up to?</a:t>
            </a:r>
            <a:endParaRPr lang="en-US" dirty="0"/>
          </a:p>
        </p:txBody>
      </p:sp>
    </p:spTree>
    <p:extLst>
      <p:ext uri="{BB962C8B-B14F-4D97-AF65-F5344CB8AC3E}">
        <p14:creationId xmlns:p14="http://schemas.microsoft.com/office/powerpoint/2010/main" val="134198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B1BB5E-7C54-4663-93F0-744869FC3980}"/>
              </a:ext>
            </a:extLst>
          </p:cNvPr>
          <p:cNvPicPr>
            <a:picLocks noChangeAspect="1"/>
          </p:cNvPicPr>
          <p:nvPr/>
        </p:nvPicPr>
        <p:blipFill>
          <a:blip r:embed="rId3"/>
          <a:stretch>
            <a:fillRect/>
          </a:stretch>
        </p:blipFill>
        <p:spPr>
          <a:xfrm>
            <a:off x="0" y="0"/>
            <a:ext cx="12192000" cy="2776000"/>
          </a:xfrm>
          <a:prstGeom prst="rect">
            <a:avLst/>
          </a:prstGeom>
        </p:spPr>
      </p:pic>
      <p:pic>
        <p:nvPicPr>
          <p:cNvPr id="7" name="Picture 6">
            <a:extLst>
              <a:ext uri="{FF2B5EF4-FFF2-40B4-BE49-F238E27FC236}">
                <a16:creationId xmlns:a16="http://schemas.microsoft.com/office/drawing/2014/main" id="{71F871D3-BE0C-421A-AC32-7A9E48988DB8}"/>
              </a:ext>
            </a:extLst>
          </p:cNvPr>
          <p:cNvPicPr>
            <a:picLocks noChangeAspect="1"/>
          </p:cNvPicPr>
          <p:nvPr/>
        </p:nvPicPr>
        <p:blipFill>
          <a:blip r:embed="rId4"/>
          <a:stretch>
            <a:fillRect/>
          </a:stretch>
        </p:blipFill>
        <p:spPr>
          <a:xfrm>
            <a:off x="71438" y="2617652"/>
            <a:ext cx="7167562" cy="1622695"/>
          </a:xfrm>
          <a:prstGeom prst="rect">
            <a:avLst/>
          </a:prstGeom>
        </p:spPr>
      </p:pic>
      <p:pic>
        <p:nvPicPr>
          <p:cNvPr id="8" name="Picture 7">
            <a:extLst>
              <a:ext uri="{FF2B5EF4-FFF2-40B4-BE49-F238E27FC236}">
                <a16:creationId xmlns:a16="http://schemas.microsoft.com/office/drawing/2014/main" id="{A7BDDF9E-9B72-471F-A985-E1C77AB1F437}"/>
              </a:ext>
            </a:extLst>
          </p:cNvPr>
          <p:cNvPicPr>
            <a:picLocks noChangeAspect="1"/>
          </p:cNvPicPr>
          <p:nvPr/>
        </p:nvPicPr>
        <p:blipFill>
          <a:blip r:embed="rId5"/>
          <a:stretch>
            <a:fillRect/>
          </a:stretch>
        </p:blipFill>
        <p:spPr>
          <a:xfrm>
            <a:off x="8134350" y="3428999"/>
            <a:ext cx="3600874" cy="3295650"/>
          </a:xfrm>
          <a:prstGeom prst="rect">
            <a:avLst/>
          </a:prstGeom>
        </p:spPr>
      </p:pic>
      <p:pic>
        <p:nvPicPr>
          <p:cNvPr id="9" name="Picture 8">
            <a:extLst>
              <a:ext uri="{FF2B5EF4-FFF2-40B4-BE49-F238E27FC236}">
                <a16:creationId xmlns:a16="http://schemas.microsoft.com/office/drawing/2014/main" id="{B51F9346-720A-4DB6-9629-8B255A4AA338}"/>
              </a:ext>
            </a:extLst>
          </p:cNvPr>
          <p:cNvPicPr>
            <a:picLocks noChangeAspect="1"/>
          </p:cNvPicPr>
          <p:nvPr/>
        </p:nvPicPr>
        <p:blipFill>
          <a:blip r:embed="rId6"/>
          <a:stretch>
            <a:fillRect/>
          </a:stretch>
        </p:blipFill>
        <p:spPr>
          <a:xfrm>
            <a:off x="704022" y="3537217"/>
            <a:ext cx="4175288" cy="3295651"/>
          </a:xfrm>
          <a:prstGeom prst="rect">
            <a:avLst/>
          </a:prstGeom>
        </p:spPr>
      </p:pic>
      <p:sp>
        <p:nvSpPr>
          <p:cNvPr id="10" name="TextBox 9">
            <a:extLst>
              <a:ext uri="{FF2B5EF4-FFF2-40B4-BE49-F238E27FC236}">
                <a16:creationId xmlns:a16="http://schemas.microsoft.com/office/drawing/2014/main" id="{10CFC83E-51E5-4438-9DAD-A5B0A5DD084E}"/>
              </a:ext>
            </a:extLst>
          </p:cNvPr>
          <p:cNvSpPr txBox="1"/>
          <p:nvPr/>
        </p:nvSpPr>
        <p:spPr>
          <a:xfrm>
            <a:off x="4910321" y="4430493"/>
            <a:ext cx="864339" cy="646331"/>
          </a:xfrm>
          <a:prstGeom prst="rect">
            <a:avLst/>
          </a:prstGeom>
          <a:noFill/>
        </p:spPr>
        <p:txBody>
          <a:bodyPr wrap="none" rtlCol="0">
            <a:spAutoFit/>
          </a:bodyPr>
          <a:lstStyle/>
          <a:p>
            <a:r>
              <a:rPr lang="en-US" dirty="0"/>
              <a:t>2019</a:t>
            </a:r>
          </a:p>
          <a:p>
            <a:r>
              <a:rPr lang="en-US" dirty="0"/>
              <a:t>FTE: 19</a:t>
            </a:r>
          </a:p>
        </p:txBody>
      </p:sp>
      <p:sp>
        <p:nvSpPr>
          <p:cNvPr id="11" name="TextBox 10">
            <a:extLst>
              <a:ext uri="{FF2B5EF4-FFF2-40B4-BE49-F238E27FC236}">
                <a16:creationId xmlns:a16="http://schemas.microsoft.com/office/drawing/2014/main" id="{94E7323A-CB11-44DA-A3CB-A7F29CA10819}"/>
              </a:ext>
            </a:extLst>
          </p:cNvPr>
          <p:cNvSpPr txBox="1"/>
          <p:nvPr/>
        </p:nvSpPr>
        <p:spPr>
          <a:xfrm>
            <a:off x="6554593" y="4430493"/>
            <a:ext cx="1571200" cy="923330"/>
          </a:xfrm>
          <a:prstGeom prst="rect">
            <a:avLst/>
          </a:prstGeom>
          <a:noFill/>
        </p:spPr>
        <p:txBody>
          <a:bodyPr wrap="none" rtlCol="0">
            <a:spAutoFit/>
          </a:bodyPr>
          <a:lstStyle/>
          <a:p>
            <a:pPr algn="r"/>
            <a:r>
              <a:rPr lang="en-US" dirty="0"/>
              <a:t>2023</a:t>
            </a:r>
          </a:p>
          <a:p>
            <a:pPr algn="r"/>
            <a:r>
              <a:rPr lang="en-US" dirty="0"/>
              <a:t>FTE: 20</a:t>
            </a:r>
          </a:p>
          <a:p>
            <a:pPr algn="r"/>
            <a:r>
              <a:rPr lang="en-US" dirty="0"/>
              <a:t>~20% turnover</a:t>
            </a:r>
          </a:p>
        </p:txBody>
      </p:sp>
    </p:spTree>
    <p:extLst>
      <p:ext uri="{BB962C8B-B14F-4D97-AF65-F5344CB8AC3E}">
        <p14:creationId xmlns:p14="http://schemas.microsoft.com/office/powerpoint/2010/main" val="156183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5EDFFA-4D1D-44F9-B70E-21BD2FD282E4}"/>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b="1" kern="1200">
                <a:solidFill>
                  <a:schemeClr val="tx1"/>
                </a:solidFill>
                <a:latin typeface="+mj-lt"/>
                <a:ea typeface="+mj-ea"/>
                <a:cs typeface="+mj-cs"/>
              </a:rPr>
              <a:t>Analysis and Synthesis of Findings</a:t>
            </a:r>
          </a:p>
        </p:txBody>
      </p:sp>
      <p:sp>
        <p:nvSpPr>
          <p:cNvPr id="3" name="Content Placeholder 2">
            <a:extLst>
              <a:ext uri="{FF2B5EF4-FFF2-40B4-BE49-F238E27FC236}">
                <a16:creationId xmlns:a16="http://schemas.microsoft.com/office/drawing/2014/main" id="{B9AEA478-F5CF-4A8F-8FA6-CFA74A341D85}"/>
              </a:ext>
            </a:extLst>
          </p:cNvPr>
          <p:cNvSpPr>
            <a:spLocks noGrp="1"/>
          </p:cNvSpPr>
          <p:nvPr>
            <p:ph sz="half" idx="1"/>
          </p:nvPr>
        </p:nvSpPr>
        <p:spPr>
          <a:xfrm>
            <a:off x="1137034" y="2198362"/>
            <a:ext cx="4958966" cy="3917773"/>
          </a:xfrm>
        </p:spPr>
        <p:txBody>
          <a:bodyPr vert="horz" lIns="91440" tIns="45720" rIns="91440" bIns="45720" rtlCol="0">
            <a:normAutofit/>
          </a:bodyPr>
          <a:lstStyle/>
          <a:p>
            <a:pPr marL="0"/>
            <a:r>
              <a:rPr lang="en-US" sz="1400"/>
              <a:t>Organize by</a:t>
            </a:r>
          </a:p>
          <a:p>
            <a:pPr lvl="1"/>
            <a:r>
              <a:rPr lang="en-US" sz="1400"/>
              <a:t>Relevant sponsor interests</a:t>
            </a:r>
          </a:p>
          <a:p>
            <a:pPr lvl="2"/>
            <a:r>
              <a:rPr lang="en-US" sz="1400"/>
              <a:t>Major</a:t>
            </a:r>
          </a:p>
          <a:p>
            <a:pPr lvl="2"/>
            <a:r>
              <a:rPr lang="en-US" sz="1400"/>
              <a:t>Moderate</a:t>
            </a:r>
          </a:p>
          <a:p>
            <a:pPr lvl="1"/>
            <a:r>
              <a:rPr lang="en-US" sz="1400"/>
              <a:t>Uncovered findings</a:t>
            </a:r>
          </a:p>
          <a:p>
            <a:pPr lvl="2"/>
            <a:r>
              <a:rPr lang="en-US" sz="1400"/>
              <a:t>Major</a:t>
            </a:r>
          </a:p>
          <a:p>
            <a:pPr lvl="2"/>
            <a:r>
              <a:rPr lang="en-US" sz="1400"/>
              <a:t>Moderate</a:t>
            </a:r>
          </a:p>
          <a:p>
            <a:pPr lvl="1"/>
            <a:r>
              <a:rPr lang="en-US" sz="1400"/>
              <a:t>Minor themes/findings</a:t>
            </a:r>
          </a:p>
          <a:p>
            <a:pPr lvl="1"/>
            <a:endParaRPr lang="en-US" sz="1400"/>
          </a:p>
          <a:p>
            <a:pPr marL="0"/>
            <a:r>
              <a:rPr lang="en-US" sz="1400"/>
              <a:t>A high quality organization of findings will enable a strong, coherent recommendation summary later. </a:t>
            </a:r>
          </a:p>
          <a:p>
            <a:pPr marL="0"/>
            <a:endParaRPr lang="en-US" sz="1400"/>
          </a:p>
          <a:p>
            <a:pPr marL="0"/>
            <a:r>
              <a:rPr lang="en-US" sz="1400" i="1" u="sng"/>
              <a:t>Best Practice</a:t>
            </a:r>
            <a:r>
              <a:rPr lang="en-US" sz="1400" i="1"/>
              <a:t>: Don’t review any interview notes until all interviews are complete</a:t>
            </a:r>
          </a:p>
        </p:txBody>
      </p:sp>
      <p:pic>
        <p:nvPicPr>
          <p:cNvPr id="5" name="Content Placeholder 4">
            <a:extLst>
              <a:ext uri="{FF2B5EF4-FFF2-40B4-BE49-F238E27FC236}">
                <a16:creationId xmlns:a16="http://schemas.microsoft.com/office/drawing/2014/main" id="{AB1AE7AD-87DF-45CD-950E-5175CCD503C1}"/>
              </a:ext>
            </a:extLst>
          </p:cNvPr>
          <p:cNvPicPr>
            <a:picLocks noGrp="1" noChangeAspect="1"/>
          </p:cNvPicPr>
          <p:nvPr>
            <p:ph sz="half" idx="2"/>
          </p:nvPr>
        </p:nvPicPr>
        <p:blipFill>
          <a:blip r:embed="rId3"/>
          <a:stretch>
            <a:fillRect/>
          </a:stretch>
        </p:blipFill>
        <p:spPr>
          <a:xfrm>
            <a:off x="6719367" y="2356967"/>
            <a:ext cx="4788505" cy="3411809"/>
          </a:xfrm>
          <a:prstGeom prst="rect">
            <a:avLst/>
          </a:prstGeom>
        </p:spPr>
      </p:pic>
      <p:sp>
        <p:nvSpPr>
          <p:cNvPr id="2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306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3" name="Group 615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6154" name="Rectangle 615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615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8" name="Rectangle 615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56748-D269-4B8C-A20D-54EB6D3BD10A}"/>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b="1" kern="1200">
                <a:solidFill>
                  <a:schemeClr val="tx1"/>
                </a:solidFill>
                <a:latin typeface="+mj-lt"/>
                <a:ea typeface="+mj-ea"/>
                <a:cs typeface="+mj-cs"/>
              </a:rPr>
              <a:t>The answer to the question you’re all here for…</a:t>
            </a:r>
          </a:p>
        </p:txBody>
      </p:sp>
      <p:cxnSp>
        <p:nvCxnSpPr>
          <p:cNvPr id="6160" name="Straight Connector 615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BB56AE6-7001-40FC-933A-39D5E61D53B0}"/>
              </a:ext>
            </a:extLst>
          </p:cNvPr>
          <p:cNvGrpSpPr/>
          <p:nvPr/>
        </p:nvGrpSpPr>
        <p:grpSpPr>
          <a:xfrm>
            <a:off x="33745" y="3241791"/>
            <a:ext cx="12163697" cy="2608958"/>
            <a:chOff x="0" y="2520661"/>
            <a:chExt cx="11852564" cy="2876550"/>
          </a:xfrm>
        </p:grpSpPr>
        <p:pic>
          <p:nvPicPr>
            <p:cNvPr id="6146" name="Picture 2" descr="Should You Hire More Employees? 5 Things To Consider First | Insperity">
              <a:extLst>
                <a:ext uri="{FF2B5EF4-FFF2-40B4-BE49-F238E27FC236}">
                  <a16:creationId xmlns:a16="http://schemas.microsoft.com/office/drawing/2014/main" id="{4ED53984-AB3A-471A-9B99-D3571EF43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20661"/>
              <a:ext cx="60960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hould You Hire More Employees? 5 Things To Consider First | Insperity">
              <a:extLst>
                <a:ext uri="{FF2B5EF4-FFF2-40B4-BE49-F238E27FC236}">
                  <a16:creationId xmlns:a16="http://schemas.microsoft.com/office/drawing/2014/main" id="{22B8D593-F887-4CAE-8A90-832D44E2FB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8" r="44432"/>
            <a:stretch/>
          </p:blipFill>
          <p:spPr bwMode="auto">
            <a:xfrm>
              <a:off x="0" y="2520661"/>
              <a:ext cx="30480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hould You Hire More Employees? 5 Things To Consider First | Insperity">
              <a:extLst>
                <a:ext uri="{FF2B5EF4-FFF2-40B4-BE49-F238E27FC236}">
                  <a16:creationId xmlns:a16="http://schemas.microsoft.com/office/drawing/2014/main" id="{B20F6A75-2162-4E37-A2A0-A71AEC24C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68"/>
            <a:stretch/>
          </p:blipFill>
          <p:spPr bwMode="auto">
            <a:xfrm>
              <a:off x="9144000" y="2520661"/>
              <a:ext cx="2708564" cy="28765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509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4">
            <a:extLst>
              <a:ext uri="{FF2B5EF4-FFF2-40B4-BE49-F238E27FC236}">
                <a16:creationId xmlns:a16="http://schemas.microsoft.com/office/drawing/2014/main" id="{1CD79917-8C8C-D693-1071-F9177BE67205}"/>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3800" kern="1200">
                <a:solidFill>
                  <a:schemeClr val="tx1"/>
                </a:solidFill>
                <a:latin typeface="+mj-lt"/>
                <a:ea typeface="+mj-ea"/>
                <a:cs typeface="+mj-cs"/>
              </a:rPr>
              <a:t>Example analysis:</a:t>
            </a:r>
            <a:br>
              <a:rPr lang="en-US" sz="3800" kern="1200">
                <a:solidFill>
                  <a:schemeClr val="tx1"/>
                </a:solidFill>
                <a:latin typeface="+mj-lt"/>
                <a:ea typeface="+mj-ea"/>
                <a:cs typeface="+mj-cs"/>
              </a:rPr>
            </a:br>
            <a:r>
              <a:rPr lang="en-US" sz="3800" kern="1200">
                <a:solidFill>
                  <a:schemeClr val="tx1"/>
                </a:solidFill>
                <a:latin typeface="+mj-lt"/>
                <a:ea typeface="+mj-ea"/>
                <a:cs typeface="+mj-cs"/>
              </a:rPr>
              <a:t>Internal Comparison (HR Hires and Staff)</a:t>
            </a:r>
          </a:p>
        </p:txBody>
      </p:sp>
      <p:grpSp>
        <p:nvGrpSpPr>
          <p:cNvPr id="31" name="Group 3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2" name="Rectangle 3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3">
            <a:extLst>
              <a:ext uri="{FF2B5EF4-FFF2-40B4-BE49-F238E27FC236}">
                <a16:creationId xmlns:a16="http://schemas.microsoft.com/office/drawing/2014/main" id="{BE73175B-414A-8F25-3564-89621494F85C}"/>
              </a:ext>
            </a:extLst>
          </p:cNvPr>
          <p:cNvSpPr txBox="1">
            <a:spLocks/>
          </p:cNvSpPr>
          <p:nvPr/>
        </p:nvSpPr>
        <p:spPr>
          <a:xfrm>
            <a:off x="7801638" y="5759953"/>
            <a:ext cx="2080368" cy="2769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Aft>
                <a:spcPts val="600"/>
              </a:spcAft>
            </a:pPr>
            <a:fld id="{8699F50C-BE38-4BD0-BA84-9B090E1F2B9B}" type="slidenum">
              <a:rPr lang="en-US" sz="1350" kern="1200">
                <a:solidFill>
                  <a:schemeClr val="tx1"/>
                </a:solidFill>
                <a:latin typeface="+mn-lt"/>
                <a:ea typeface="+mn-ea"/>
                <a:cs typeface="+mn-cs"/>
              </a:rPr>
              <a:pPr defTabSz="685800">
                <a:spcAft>
                  <a:spcPts val="600"/>
                </a:spcAft>
              </a:pPr>
              <a:t>16</a:t>
            </a:fld>
            <a:endParaRPr lang="en-US"/>
          </a:p>
        </p:txBody>
      </p:sp>
      <p:graphicFrame>
        <p:nvGraphicFramePr>
          <p:cNvPr id="22" name="Table 21">
            <a:extLst>
              <a:ext uri="{FF2B5EF4-FFF2-40B4-BE49-F238E27FC236}">
                <a16:creationId xmlns:a16="http://schemas.microsoft.com/office/drawing/2014/main" id="{D63E318D-2E6E-E603-D72D-EF2A34FACB38}"/>
              </a:ext>
            </a:extLst>
          </p:cNvPr>
          <p:cNvGraphicFramePr>
            <a:graphicFrameLocks noGrp="1"/>
          </p:cNvGraphicFramePr>
          <p:nvPr>
            <p:extLst>
              <p:ext uri="{D42A27DB-BD31-4B8C-83A1-F6EECF244321}">
                <p14:modId xmlns:p14="http://schemas.microsoft.com/office/powerpoint/2010/main" val="3197593329"/>
              </p:ext>
            </p:extLst>
          </p:nvPr>
        </p:nvGraphicFramePr>
        <p:xfrm>
          <a:off x="228032" y="2522510"/>
          <a:ext cx="11023748" cy="1112520"/>
        </p:xfrm>
        <a:graphic>
          <a:graphicData uri="http://schemas.openxmlformats.org/drawingml/2006/table">
            <a:tbl>
              <a:tblPr firstRow="1" bandRow="1">
                <a:tableStyleId>{5C22544A-7EE6-4342-B048-85BDC9FD1C3A}</a:tableStyleId>
              </a:tblPr>
              <a:tblGrid>
                <a:gridCol w="2755937">
                  <a:extLst>
                    <a:ext uri="{9D8B030D-6E8A-4147-A177-3AD203B41FA5}">
                      <a16:colId xmlns:a16="http://schemas.microsoft.com/office/drawing/2014/main" val="399503854"/>
                    </a:ext>
                  </a:extLst>
                </a:gridCol>
                <a:gridCol w="2755937">
                  <a:extLst>
                    <a:ext uri="{9D8B030D-6E8A-4147-A177-3AD203B41FA5}">
                      <a16:colId xmlns:a16="http://schemas.microsoft.com/office/drawing/2014/main" val="3872387423"/>
                    </a:ext>
                  </a:extLst>
                </a:gridCol>
                <a:gridCol w="2755937">
                  <a:extLst>
                    <a:ext uri="{9D8B030D-6E8A-4147-A177-3AD203B41FA5}">
                      <a16:colId xmlns:a16="http://schemas.microsoft.com/office/drawing/2014/main" val="1557740627"/>
                    </a:ext>
                  </a:extLst>
                </a:gridCol>
                <a:gridCol w="2755937">
                  <a:extLst>
                    <a:ext uri="{9D8B030D-6E8A-4147-A177-3AD203B41FA5}">
                      <a16:colId xmlns:a16="http://schemas.microsoft.com/office/drawing/2014/main" val="521513295"/>
                    </a:ext>
                  </a:extLst>
                </a:gridCol>
              </a:tblGrid>
              <a:tr h="370840">
                <a:tc>
                  <a:txBody>
                    <a:bodyPr/>
                    <a:lstStyle/>
                    <a:p>
                      <a:endParaRPr lang="en-US" dirty="0"/>
                    </a:p>
                  </a:txBody>
                  <a:tcPr/>
                </a:tc>
                <a:tc>
                  <a:txBody>
                    <a:bodyPr/>
                    <a:lstStyle/>
                    <a:p>
                      <a:pPr algn="ctr"/>
                      <a:r>
                        <a:rPr lang="en-US" dirty="0"/>
                        <a:t>Dept 1</a:t>
                      </a:r>
                    </a:p>
                  </a:txBody>
                  <a:tcPr/>
                </a:tc>
                <a:tc>
                  <a:txBody>
                    <a:bodyPr/>
                    <a:lstStyle/>
                    <a:p>
                      <a:pPr algn="ctr"/>
                      <a:r>
                        <a:rPr lang="en-US" dirty="0"/>
                        <a:t>Dept 2</a:t>
                      </a:r>
                    </a:p>
                  </a:txBody>
                  <a:tcPr/>
                </a:tc>
                <a:tc>
                  <a:txBody>
                    <a:bodyPr/>
                    <a:lstStyle/>
                    <a:p>
                      <a:pPr algn="ctr"/>
                      <a:r>
                        <a:rPr lang="en-US" dirty="0"/>
                        <a:t>Dept 3</a:t>
                      </a:r>
                    </a:p>
                  </a:txBody>
                  <a:tcPr/>
                </a:tc>
                <a:extLst>
                  <a:ext uri="{0D108BD9-81ED-4DB2-BD59-A6C34878D82A}">
                    <a16:rowId xmlns:a16="http://schemas.microsoft.com/office/drawing/2014/main" val="4194202253"/>
                  </a:ext>
                </a:extLst>
              </a:tr>
              <a:tr h="370840">
                <a:tc>
                  <a:txBody>
                    <a:bodyPr/>
                    <a:lstStyle/>
                    <a:p>
                      <a:r>
                        <a:rPr lang="en-US" dirty="0"/>
                        <a:t>Staff New Hires (2021)</a:t>
                      </a:r>
                    </a:p>
                  </a:txBody>
                  <a:tcPr/>
                </a:tc>
                <a:tc>
                  <a:txBody>
                    <a:bodyPr/>
                    <a:lstStyle/>
                    <a:p>
                      <a:pPr algn="ctr"/>
                      <a:r>
                        <a:rPr lang="en-US" b="1" dirty="0"/>
                        <a:t>47</a:t>
                      </a:r>
                    </a:p>
                  </a:txBody>
                  <a:tcPr/>
                </a:tc>
                <a:tc>
                  <a:txBody>
                    <a:bodyPr/>
                    <a:lstStyle/>
                    <a:p>
                      <a:pPr algn="ctr"/>
                      <a:r>
                        <a:rPr lang="en-US" b="1" dirty="0"/>
                        <a:t>235</a:t>
                      </a:r>
                    </a:p>
                  </a:txBody>
                  <a:tcPr/>
                </a:tc>
                <a:tc>
                  <a:txBody>
                    <a:bodyPr/>
                    <a:lstStyle/>
                    <a:p>
                      <a:pPr algn="ctr"/>
                      <a:r>
                        <a:rPr lang="en-US" b="1" dirty="0"/>
                        <a:t>140</a:t>
                      </a:r>
                    </a:p>
                  </a:txBody>
                  <a:tcPr/>
                </a:tc>
                <a:extLst>
                  <a:ext uri="{0D108BD9-81ED-4DB2-BD59-A6C34878D82A}">
                    <a16:rowId xmlns:a16="http://schemas.microsoft.com/office/drawing/2014/main" val="2063223884"/>
                  </a:ext>
                </a:extLst>
              </a:tr>
              <a:tr h="370840">
                <a:tc>
                  <a:txBody>
                    <a:bodyPr/>
                    <a:lstStyle/>
                    <a:p>
                      <a:r>
                        <a:rPr lang="en-US" dirty="0"/>
                        <a:t>HR Unit FTE</a:t>
                      </a:r>
                    </a:p>
                  </a:txBody>
                  <a:tcPr/>
                </a:tc>
                <a:tc>
                  <a:txBody>
                    <a:bodyPr/>
                    <a:lstStyle/>
                    <a:p>
                      <a:pPr algn="ctr"/>
                      <a:r>
                        <a:rPr lang="en-US" b="1" dirty="0"/>
                        <a:t>3.0</a:t>
                      </a:r>
                    </a:p>
                  </a:txBody>
                  <a:tcPr/>
                </a:tc>
                <a:tc>
                  <a:txBody>
                    <a:bodyPr/>
                    <a:lstStyle/>
                    <a:p>
                      <a:pPr algn="ctr"/>
                      <a:r>
                        <a:rPr lang="en-US" b="1" dirty="0"/>
                        <a:t>4.0</a:t>
                      </a:r>
                    </a:p>
                  </a:txBody>
                  <a:tcPr/>
                </a:tc>
                <a:tc>
                  <a:txBody>
                    <a:bodyPr/>
                    <a:lstStyle/>
                    <a:p>
                      <a:pPr algn="ctr"/>
                      <a:r>
                        <a:rPr lang="en-US" b="1" dirty="0"/>
                        <a:t>~8.0</a:t>
                      </a:r>
                    </a:p>
                  </a:txBody>
                  <a:tcPr/>
                </a:tc>
                <a:extLst>
                  <a:ext uri="{0D108BD9-81ED-4DB2-BD59-A6C34878D82A}">
                    <a16:rowId xmlns:a16="http://schemas.microsoft.com/office/drawing/2014/main" val="1353800939"/>
                  </a:ext>
                </a:extLst>
              </a:tr>
            </a:tbl>
          </a:graphicData>
        </a:graphic>
      </p:graphicFrame>
      <p:graphicFrame>
        <p:nvGraphicFramePr>
          <p:cNvPr id="24" name="Table 23">
            <a:extLst>
              <a:ext uri="{FF2B5EF4-FFF2-40B4-BE49-F238E27FC236}">
                <a16:creationId xmlns:a16="http://schemas.microsoft.com/office/drawing/2014/main" id="{B5D9CE84-5637-954D-F1A5-584D0A16066D}"/>
              </a:ext>
            </a:extLst>
          </p:cNvPr>
          <p:cNvGraphicFramePr>
            <a:graphicFrameLocks noGrp="1"/>
          </p:cNvGraphicFramePr>
          <p:nvPr>
            <p:extLst>
              <p:ext uri="{D42A27DB-BD31-4B8C-83A1-F6EECF244321}">
                <p14:modId xmlns:p14="http://schemas.microsoft.com/office/powerpoint/2010/main" val="1558429085"/>
              </p:ext>
            </p:extLst>
          </p:nvPr>
        </p:nvGraphicFramePr>
        <p:xfrm>
          <a:off x="238917" y="4279372"/>
          <a:ext cx="11023748" cy="1112520"/>
        </p:xfrm>
        <a:graphic>
          <a:graphicData uri="http://schemas.openxmlformats.org/drawingml/2006/table">
            <a:tbl>
              <a:tblPr firstRow="1" bandRow="1">
                <a:tableStyleId>{5C22544A-7EE6-4342-B048-85BDC9FD1C3A}</a:tableStyleId>
              </a:tblPr>
              <a:tblGrid>
                <a:gridCol w="2755937">
                  <a:extLst>
                    <a:ext uri="{9D8B030D-6E8A-4147-A177-3AD203B41FA5}">
                      <a16:colId xmlns:a16="http://schemas.microsoft.com/office/drawing/2014/main" val="399503854"/>
                    </a:ext>
                  </a:extLst>
                </a:gridCol>
                <a:gridCol w="2755937">
                  <a:extLst>
                    <a:ext uri="{9D8B030D-6E8A-4147-A177-3AD203B41FA5}">
                      <a16:colId xmlns:a16="http://schemas.microsoft.com/office/drawing/2014/main" val="3872387423"/>
                    </a:ext>
                  </a:extLst>
                </a:gridCol>
                <a:gridCol w="2755937">
                  <a:extLst>
                    <a:ext uri="{9D8B030D-6E8A-4147-A177-3AD203B41FA5}">
                      <a16:colId xmlns:a16="http://schemas.microsoft.com/office/drawing/2014/main" val="1557740627"/>
                    </a:ext>
                  </a:extLst>
                </a:gridCol>
                <a:gridCol w="2755937">
                  <a:extLst>
                    <a:ext uri="{9D8B030D-6E8A-4147-A177-3AD203B41FA5}">
                      <a16:colId xmlns:a16="http://schemas.microsoft.com/office/drawing/2014/main" val="521513295"/>
                    </a:ext>
                  </a:extLst>
                </a:gridCol>
              </a:tblGrid>
              <a:tr h="370840">
                <a:tc>
                  <a:txBody>
                    <a:bodyPr/>
                    <a:lstStyle/>
                    <a:p>
                      <a:endParaRPr lang="en-US" dirty="0"/>
                    </a:p>
                  </a:txBody>
                  <a:tcPr/>
                </a:tc>
                <a:tc>
                  <a:txBody>
                    <a:bodyPr/>
                    <a:lstStyle/>
                    <a:p>
                      <a:pPr algn="ctr"/>
                      <a:r>
                        <a:rPr lang="en-US" dirty="0"/>
                        <a:t>Dept 1</a:t>
                      </a:r>
                    </a:p>
                  </a:txBody>
                  <a:tcPr/>
                </a:tc>
                <a:tc>
                  <a:txBody>
                    <a:bodyPr/>
                    <a:lstStyle/>
                    <a:p>
                      <a:pPr algn="ctr"/>
                      <a:r>
                        <a:rPr lang="en-US" dirty="0"/>
                        <a:t>Dept 2</a:t>
                      </a:r>
                    </a:p>
                  </a:txBody>
                  <a:tcPr/>
                </a:tc>
                <a:tc>
                  <a:txBody>
                    <a:bodyPr/>
                    <a:lstStyle/>
                    <a:p>
                      <a:pPr algn="ctr"/>
                      <a:r>
                        <a:rPr lang="en-US" dirty="0"/>
                        <a:t>Dept 3</a:t>
                      </a:r>
                    </a:p>
                  </a:txBody>
                  <a:tcPr/>
                </a:tc>
                <a:extLst>
                  <a:ext uri="{0D108BD9-81ED-4DB2-BD59-A6C34878D82A}">
                    <a16:rowId xmlns:a16="http://schemas.microsoft.com/office/drawing/2014/main" val="4194202253"/>
                  </a:ext>
                </a:extLst>
              </a:tr>
              <a:tr h="370840">
                <a:tc>
                  <a:txBody>
                    <a:bodyPr/>
                    <a:lstStyle/>
                    <a:p>
                      <a:r>
                        <a:rPr lang="en-US" dirty="0"/>
                        <a:t>Student Hires (2021)</a:t>
                      </a:r>
                    </a:p>
                  </a:txBody>
                  <a:tcPr/>
                </a:tc>
                <a:tc>
                  <a:txBody>
                    <a:bodyPr/>
                    <a:lstStyle/>
                    <a:p>
                      <a:pPr algn="ctr"/>
                      <a:r>
                        <a:rPr lang="en-US" b="1" dirty="0"/>
                        <a:t>290</a:t>
                      </a:r>
                    </a:p>
                  </a:txBody>
                  <a:tcPr/>
                </a:tc>
                <a:tc>
                  <a:txBody>
                    <a:bodyPr/>
                    <a:lstStyle/>
                    <a:p>
                      <a:pPr algn="ctr"/>
                      <a:r>
                        <a:rPr lang="en-US" b="1" dirty="0"/>
                        <a:t>679</a:t>
                      </a:r>
                    </a:p>
                  </a:txBody>
                  <a:tcPr/>
                </a:tc>
                <a:tc>
                  <a:txBody>
                    <a:bodyPr/>
                    <a:lstStyle/>
                    <a:p>
                      <a:pPr algn="ctr"/>
                      <a:r>
                        <a:rPr lang="en-US" b="1" dirty="0"/>
                        <a:t>996</a:t>
                      </a:r>
                    </a:p>
                  </a:txBody>
                  <a:tcPr/>
                </a:tc>
                <a:extLst>
                  <a:ext uri="{0D108BD9-81ED-4DB2-BD59-A6C34878D82A}">
                    <a16:rowId xmlns:a16="http://schemas.microsoft.com/office/drawing/2014/main" val="2063223884"/>
                  </a:ext>
                </a:extLst>
              </a:tr>
              <a:tr h="370840">
                <a:tc>
                  <a:txBody>
                    <a:bodyPr/>
                    <a:lstStyle/>
                    <a:p>
                      <a:r>
                        <a:rPr lang="en-US" dirty="0"/>
                        <a:t>HR Unit FTE</a:t>
                      </a:r>
                    </a:p>
                  </a:txBody>
                  <a:tcPr/>
                </a:tc>
                <a:tc>
                  <a:txBody>
                    <a:bodyPr/>
                    <a:lstStyle/>
                    <a:p>
                      <a:pPr algn="ctr"/>
                      <a:r>
                        <a:rPr lang="en-US" b="1" dirty="0"/>
                        <a:t>2.0</a:t>
                      </a:r>
                    </a:p>
                  </a:txBody>
                  <a:tcPr/>
                </a:tc>
                <a:tc>
                  <a:txBody>
                    <a:bodyPr/>
                    <a:lstStyle/>
                    <a:p>
                      <a:pPr algn="ctr"/>
                      <a:r>
                        <a:rPr lang="en-US" b="1" dirty="0"/>
                        <a:t>2.0</a:t>
                      </a:r>
                    </a:p>
                  </a:txBody>
                  <a:tcPr/>
                </a:tc>
                <a:tc>
                  <a:txBody>
                    <a:bodyPr/>
                    <a:lstStyle/>
                    <a:p>
                      <a:pPr algn="ctr"/>
                      <a:r>
                        <a:rPr lang="en-US" b="1" dirty="0"/>
                        <a:t>~7.0</a:t>
                      </a:r>
                    </a:p>
                  </a:txBody>
                  <a:tcPr/>
                </a:tc>
                <a:extLst>
                  <a:ext uri="{0D108BD9-81ED-4DB2-BD59-A6C34878D82A}">
                    <a16:rowId xmlns:a16="http://schemas.microsoft.com/office/drawing/2014/main" val="1353800939"/>
                  </a:ext>
                </a:extLst>
              </a:tr>
            </a:tbl>
          </a:graphicData>
        </a:graphic>
      </p:graphicFrame>
    </p:spTree>
    <p:extLst>
      <p:ext uri="{BB962C8B-B14F-4D97-AF65-F5344CB8AC3E}">
        <p14:creationId xmlns:p14="http://schemas.microsoft.com/office/powerpoint/2010/main" val="25032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6B77840-86B7-4AEE-BCED-A543E4468057}"/>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2800" kern="1200">
                <a:solidFill>
                  <a:schemeClr val="tx1"/>
                </a:solidFill>
                <a:latin typeface="+mj-lt"/>
                <a:ea typeface="+mj-ea"/>
                <a:cs typeface="+mj-cs"/>
              </a:rPr>
              <a:t>Capacity Analysis Approach – </a:t>
            </a:r>
            <a:br>
              <a:rPr lang="en-US" sz="2800" kern="1200">
                <a:solidFill>
                  <a:schemeClr val="tx1"/>
                </a:solidFill>
                <a:latin typeface="+mj-lt"/>
                <a:ea typeface="+mj-ea"/>
                <a:cs typeface="+mj-cs"/>
              </a:rPr>
            </a:br>
            <a:r>
              <a:rPr lang="en-US" sz="2800" kern="1200">
                <a:solidFill>
                  <a:schemeClr val="tx1"/>
                </a:solidFill>
                <a:latin typeface="+mj-lt"/>
                <a:ea typeface="+mj-ea"/>
                <a:cs typeface="+mj-cs"/>
              </a:rPr>
              <a:t>McKinsey Benchmark Study</a:t>
            </a: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BCEB4B-FD4D-419C-AEC6-E62ECA18E9B3}"/>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Email, file folder searching, tracker updates, etc. variables isolated utilizing productivity benchmarks (IDC and McKinsey Global Institute analysis)</a:t>
            </a:r>
            <a:endParaRPr lang="en-US"/>
          </a:p>
          <a:p>
            <a:pPr marL="285750" indent="-228600">
              <a:lnSpc>
                <a:spcPct val="90000"/>
              </a:lnSpc>
              <a:spcAft>
                <a:spcPts val="600"/>
              </a:spcAft>
              <a:buFont typeface="Arial" panose="020B0604020202020204" pitchFamily="34" charset="0"/>
              <a:buChar char="•"/>
            </a:pPr>
            <a:r>
              <a:rPr lang="en-US" dirty="0"/>
              <a:t>Allows for strict role-specific task analysis</a:t>
            </a:r>
            <a:endParaRPr lang="en-US"/>
          </a:p>
          <a:p>
            <a:pPr marL="285750" indent="-228600">
              <a:lnSpc>
                <a:spcPct val="90000"/>
              </a:lnSpc>
              <a:spcAft>
                <a:spcPts val="600"/>
              </a:spcAft>
              <a:buFont typeface="Arial" panose="020B0604020202020204" pitchFamily="34" charset="0"/>
              <a:buChar char="•"/>
            </a:pPr>
            <a:r>
              <a:rPr lang="en-US" dirty="0"/>
              <a:t>Role-specific tasks confined to a 3.12 hours/day</a:t>
            </a:r>
            <a:endParaRPr lang="en-US"/>
          </a:p>
          <a:p>
            <a:pPr marL="742950" lvl="1" indent="-228600">
              <a:lnSpc>
                <a:spcPct val="90000"/>
              </a:lnSpc>
              <a:spcAft>
                <a:spcPts val="600"/>
              </a:spcAft>
              <a:buFont typeface="Arial" panose="020B0604020202020204" pitchFamily="34" charset="0"/>
              <a:buChar char="•"/>
            </a:pPr>
            <a:endParaRPr lang="en-US"/>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27E70DF-1D69-4B5C-B80F-07A0BBF6E672}"/>
              </a:ext>
            </a:extLst>
          </p:cNvPr>
          <p:cNvPicPr>
            <a:picLocks noChangeAspect="1"/>
          </p:cNvPicPr>
          <p:nvPr/>
        </p:nvPicPr>
        <p:blipFill>
          <a:blip r:embed="rId3"/>
          <a:stretch>
            <a:fillRect/>
          </a:stretch>
        </p:blipFill>
        <p:spPr>
          <a:xfrm>
            <a:off x="6525676" y="650494"/>
            <a:ext cx="4552141" cy="5324142"/>
          </a:xfrm>
          <a:prstGeom prst="rect">
            <a:avLst/>
          </a:prstGeom>
        </p:spPr>
      </p:pic>
      <p:sp>
        <p:nvSpPr>
          <p:cNvPr id="4" name="Slide Number Placeholder 3">
            <a:extLst>
              <a:ext uri="{FF2B5EF4-FFF2-40B4-BE49-F238E27FC236}">
                <a16:creationId xmlns:a16="http://schemas.microsoft.com/office/drawing/2014/main" id="{4C412B52-AE5C-41F4-80B2-004DC97874C5}"/>
              </a:ext>
            </a:extLst>
          </p:cNvPr>
          <p:cNvSpPr>
            <a:spLocks noGrp="1"/>
          </p:cNvSpPr>
          <p:nvPr>
            <p:ph type="sldNum" sz="quarter" idx="18"/>
          </p:nvPr>
        </p:nvSpPr>
        <p:spPr>
          <a:xfrm>
            <a:off x="8610600" y="6492240"/>
            <a:ext cx="2743200" cy="365125"/>
          </a:xfrm>
        </p:spPr>
        <p:txBody>
          <a:bodyPr vert="horz" lIns="91440" tIns="45720" rIns="91440" bIns="45720" rtlCol="0" anchor="ctr">
            <a:normAutofit/>
          </a:bodyPr>
          <a:lstStyle/>
          <a:p>
            <a:pPr>
              <a:spcAft>
                <a:spcPts val="600"/>
              </a:spcAft>
            </a:pPr>
            <a:fld id="{8699F50C-BE38-4BD0-BA84-9B090E1F2B9B}" type="slidenum">
              <a:rPr lang="en-US" noProof="0" smtClean="0"/>
              <a:pPr>
                <a:spcAft>
                  <a:spcPts val="600"/>
                </a:spcAft>
              </a:pPr>
              <a:t>17</a:t>
            </a:fld>
            <a:endParaRPr lang="en-US" noProof="0"/>
          </a:p>
        </p:txBody>
      </p:sp>
      <p:sp>
        <p:nvSpPr>
          <p:cNvPr id="8" name="Text Placeholder 5">
            <a:extLst>
              <a:ext uri="{FF2B5EF4-FFF2-40B4-BE49-F238E27FC236}">
                <a16:creationId xmlns:a16="http://schemas.microsoft.com/office/drawing/2014/main" id="{D51DA74D-6E16-4C39-9481-F77F1A0FB148}"/>
              </a:ext>
            </a:extLst>
          </p:cNvPr>
          <p:cNvSpPr txBox="1">
            <a:spLocks/>
          </p:cNvSpPr>
          <p:nvPr/>
        </p:nvSpPr>
        <p:spPr>
          <a:xfrm>
            <a:off x="5757578" y="2005762"/>
            <a:ext cx="5225764" cy="4083888"/>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dirty="0"/>
              <a:t> </a:t>
            </a:r>
          </a:p>
          <a:p>
            <a:endParaRPr lang="en-US" sz="1800" dirty="0"/>
          </a:p>
        </p:txBody>
      </p:sp>
      <p:sp>
        <p:nvSpPr>
          <p:cNvPr id="7" name="Rectangle 6">
            <a:extLst>
              <a:ext uri="{FF2B5EF4-FFF2-40B4-BE49-F238E27FC236}">
                <a16:creationId xmlns:a16="http://schemas.microsoft.com/office/drawing/2014/main" id="{A9DA6635-3608-40F6-B666-592E68B3B221}"/>
              </a:ext>
            </a:extLst>
          </p:cNvPr>
          <p:cNvSpPr/>
          <p:nvPr/>
        </p:nvSpPr>
        <p:spPr>
          <a:xfrm>
            <a:off x="11076709" y="145473"/>
            <a:ext cx="810489" cy="64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22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AE2F397B-4BB1-48C6-9EE0-C8B339968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6B61AC6-B5D4-489F-A160-EF34005018D1}"/>
              </a:ext>
            </a:extLst>
          </p:cNvPr>
          <p:cNvSpPr>
            <a:spLocks noGrp="1"/>
          </p:cNvSpPr>
          <p:nvPr>
            <p:ph type="title"/>
          </p:nvPr>
        </p:nvSpPr>
        <p:spPr>
          <a:xfrm>
            <a:off x="743695" y="190693"/>
            <a:ext cx="3571797" cy="852998"/>
          </a:xfrm>
        </p:spPr>
        <p:txBody>
          <a:bodyPr vert="horz" lIns="91440" tIns="45720" rIns="91440" bIns="45720" rtlCol="0" anchor="t">
            <a:noAutofit/>
          </a:bodyPr>
          <a:lstStyle/>
          <a:p>
            <a:r>
              <a:rPr lang="en-US" sz="2400" dirty="0">
                <a:solidFill>
                  <a:schemeClr val="tx1"/>
                </a:solidFill>
              </a:rPr>
              <a:t>Project Portfolio Analysis – Transactional Staff</a:t>
            </a:r>
            <a:br>
              <a:rPr lang="en-US" sz="2000" dirty="0">
                <a:solidFill>
                  <a:schemeClr val="tx1"/>
                </a:solidFill>
                <a:ea typeface="Calibri Light"/>
                <a:cs typeface="Calibri Light"/>
              </a:rPr>
            </a:br>
            <a:endParaRPr lang="en-US" sz="2000" dirty="0">
              <a:solidFill>
                <a:schemeClr val="tx1"/>
              </a:solidFill>
              <a:ea typeface="Calibri Light"/>
              <a:cs typeface="Calibri Light"/>
            </a:endParaRPr>
          </a:p>
        </p:txBody>
      </p:sp>
      <p:grpSp>
        <p:nvGrpSpPr>
          <p:cNvPr id="27"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96618"/>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19">
            <a:extLst>
              <a:ext uri="{FF2B5EF4-FFF2-40B4-BE49-F238E27FC236}">
                <a16:creationId xmlns:a16="http://schemas.microsoft.com/office/drawing/2014/main" id="{E856C990-1500-4B50-B148-B7E1943FE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5" y="268076"/>
            <a:ext cx="4479729" cy="282632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569A23-C13A-40A3-8302-C13DF66552CB}"/>
              </a:ext>
            </a:extLst>
          </p:cNvPr>
          <p:cNvPicPr>
            <a:picLocks noChangeAspect="1"/>
          </p:cNvPicPr>
          <p:nvPr/>
        </p:nvPicPr>
        <p:blipFill>
          <a:blip r:embed="rId2"/>
          <a:stretch>
            <a:fillRect/>
          </a:stretch>
        </p:blipFill>
        <p:spPr>
          <a:xfrm>
            <a:off x="5257044" y="710239"/>
            <a:ext cx="6430047" cy="2375461"/>
          </a:xfrm>
          <a:prstGeom prst="rect">
            <a:avLst/>
          </a:prstGeom>
        </p:spPr>
      </p:pic>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6" y="3308462"/>
            <a:ext cx="4479729" cy="282632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89DFB87-BB6A-4116-A37C-828456FC2843}"/>
              </a:ext>
            </a:extLst>
          </p:cNvPr>
          <p:cNvPicPr>
            <a:picLocks noChangeAspect="1"/>
          </p:cNvPicPr>
          <p:nvPr/>
        </p:nvPicPr>
        <p:blipFill>
          <a:blip r:embed="rId3"/>
          <a:stretch>
            <a:fillRect/>
          </a:stretch>
        </p:blipFill>
        <p:spPr>
          <a:xfrm>
            <a:off x="1969558" y="3333688"/>
            <a:ext cx="9717534" cy="2809048"/>
          </a:xfrm>
          <a:prstGeom prst="rect">
            <a:avLst/>
          </a:prstGeom>
        </p:spPr>
      </p:pic>
      <p:sp>
        <p:nvSpPr>
          <p:cNvPr id="31"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16753" y="6353865"/>
            <a:ext cx="4478419" cy="46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0E1495CE-2039-0B0F-5BBB-6685B7903F6D}"/>
              </a:ext>
            </a:extLst>
          </p:cNvPr>
          <p:cNvSpPr txBox="1">
            <a:spLocks/>
          </p:cNvSpPr>
          <p:nvPr/>
        </p:nvSpPr>
        <p:spPr>
          <a:xfrm>
            <a:off x="863438" y="1050665"/>
            <a:ext cx="3571797" cy="8529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342900" indent="-342900">
              <a:buFont typeface="Arial"/>
              <a:buChar char="•"/>
            </a:pPr>
            <a:r>
              <a:rPr lang="en-US" sz="2000" dirty="0">
                <a:solidFill>
                  <a:schemeClr val="tx1"/>
                </a:solidFill>
              </a:rPr>
              <a:t>Create a list of transactional processes</a:t>
            </a:r>
            <a:endParaRPr lang="en-US" sz="2000">
              <a:solidFill>
                <a:schemeClr val="tx1"/>
              </a:solidFill>
              <a:ea typeface="Calibri Light"/>
              <a:cs typeface="Calibri Light"/>
            </a:endParaRPr>
          </a:p>
          <a:p>
            <a:pPr marL="342900" indent="-342900">
              <a:buFont typeface="Arial"/>
              <a:buChar char="•"/>
            </a:pPr>
            <a:r>
              <a:rPr lang="en-US" sz="2000" dirty="0">
                <a:solidFill>
                  <a:schemeClr val="tx1"/>
                </a:solidFill>
                <a:ea typeface="Calibri Light"/>
                <a:cs typeface="Calibri Light"/>
              </a:rPr>
              <a:t>Perform a time study of processes</a:t>
            </a:r>
            <a:endParaRPr lang="en-US" sz="2000">
              <a:solidFill>
                <a:schemeClr val="tx1"/>
              </a:solidFill>
              <a:ea typeface="Calibri Light"/>
              <a:cs typeface="Calibri Light"/>
            </a:endParaRPr>
          </a:p>
          <a:p>
            <a:pPr marL="342900" indent="-342900">
              <a:buFont typeface="Arial"/>
              <a:buChar char="•"/>
            </a:pPr>
            <a:r>
              <a:rPr lang="en-US" sz="2000" dirty="0">
                <a:solidFill>
                  <a:schemeClr val="tx1"/>
                </a:solidFill>
                <a:ea typeface="Calibri Light"/>
                <a:cs typeface="Calibri Light"/>
              </a:rPr>
              <a:t>Source volume data</a:t>
            </a:r>
          </a:p>
          <a:p>
            <a:pPr marL="342900" indent="-342900">
              <a:buFont typeface="Arial"/>
              <a:buChar char="•"/>
            </a:pPr>
            <a:r>
              <a:rPr lang="en-US" sz="2000" dirty="0">
                <a:solidFill>
                  <a:schemeClr val="tx1"/>
                </a:solidFill>
                <a:ea typeface="Calibri Light"/>
                <a:cs typeface="Calibri Light"/>
              </a:rPr>
              <a:t>Utilize takt time to determine if capacity excess or deficit</a:t>
            </a:r>
            <a:br>
              <a:rPr lang="en-US" sz="2000" dirty="0">
                <a:solidFill>
                  <a:schemeClr val="tx1"/>
                </a:solidFill>
                <a:ea typeface="Calibri Light"/>
                <a:cs typeface="Calibri Light"/>
              </a:rPr>
            </a:br>
            <a:endParaRPr lang="en-US" sz="2000">
              <a:solidFill>
                <a:schemeClr val="tx1"/>
              </a:solidFill>
              <a:ea typeface="Calibri Light"/>
              <a:cs typeface="Calibri Light"/>
            </a:endParaRPr>
          </a:p>
        </p:txBody>
      </p:sp>
    </p:spTree>
    <p:extLst>
      <p:ext uri="{BB962C8B-B14F-4D97-AF65-F5344CB8AC3E}">
        <p14:creationId xmlns:p14="http://schemas.microsoft.com/office/powerpoint/2010/main" val="364992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5" name="Group 4104">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106" name="Rectangle 4105">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E6171D9-6AA8-4191-84D2-256AA0589572}"/>
              </a:ext>
            </a:extLst>
          </p:cNvPr>
          <p:cNvSpPr>
            <a:spLocks noGrp="1"/>
          </p:cNvSpPr>
          <p:nvPr>
            <p:ph type="title"/>
          </p:nvPr>
        </p:nvSpPr>
        <p:spPr>
          <a:xfrm>
            <a:off x="1099425" y="1238081"/>
            <a:ext cx="4709345" cy="962953"/>
          </a:xfrm>
        </p:spPr>
        <p:txBody>
          <a:bodyPr vert="horz" lIns="91440" tIns="45720" rIns="91440" bIns="45720" rtlCol="0" anchor="b">
            <a:normAutofit/>
          </a:bodyPr>
          <a:lstStyle/>
          <a:p>
            <a:r>
              <a:rPr lang="en-US" sz="2900">
                <a:solidFill>
                  <a:schemeClr val="tx1"/>
                </a:solidFill>
              </a:rPr>
              <a:t>Recommendations for New Hiring</a:t>
            </a:r>
          </a:p>
        </p:txBody>
      </p:sp>
      <p:sp>
        <p:nvSpPr>
          <p:cNvPr id="4111" name="Rectangle 411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49434F0-3BE9-4B38-A0C9-C36F606408FB}"/>
              </a:ext>
            </a:extLst>
          </p:cNvPr>
          <p:cNvSpPr>
            <a:spLocks noGrp="1"/>
          </p:cNvSpPr>
          <p:nvPr>
            <p:ph type="body" sz="quarter" idx="19"/>
          </p:nvPr>
        </p:nvSpPr>
        <p:spPr>
          <a:xfrm>
            <a:off x="1100736" y="2508105"/>
            <a:ext cx="4709345" cy="3632493"/>
          </a:xfrm>
        </p:spPr>
        <p:txBody>
          <a:bodyPr vert="horz" lIns="91440" tIns="45720" rIns="91440" bIns="45720" rtlCol="0" anchor="ctr">
            <a:normAutofit/>
          </a:bodyPr>
          <a:lstStyle/>
          <a:p>
            <a:pPr indent="-228600">
              <a:buFont typeface="Arial" panose="020B0604020202020204" pitchFamily="34" charset="0"/>
              <a:buChar char="•"/>
            </a:pPr>
            <a:r>
              <a:rPr lang="en-US" sz="1700" dirty="0"/>
              <a:t>Capacity Analysis Findings</a:t>
            </a:r>
          </a:p>
          <a:p>
            <a:pPr marL="342900" indent="-228600">
              <a:buFont typeface="Arial" panose="020B0604020202020204" pitchFamily="34" charset="0"/>
              <a:buChar char="•"/>
            </a:pPr>
            <a:r>
              <a:rPr lang="en-US" sz="1700" dirty="0"/>
              <a:t>BO2</a:t>
            </a:r>
            <a:endParaRPr lang="en-US" sz="1700" dirty="0">
              <a:ea typeface="Calibri"/>
              <a:cs typeface="Calibri"/>
            </a:endParaRPr>
          </a:p>
          <a:p>
            <a:pPr marL="800100" lvl="1" indent="-228600">
              <a:buFont typeface="Arial" panose="020B0604020202020204" pitchFamily="34" charset="0"/>
              <a:buChar char="•"/>
            </a:pPr>
            <a:r>
              <a:rPr lang="en-US" sz="1700" dirty="0">
                <a:solidFill>
                  <a:schemeClr val="tx1"/>
                </a:solidFill>
              </a:rPr>
              <a:t>(HR) Staff: </a:t>
            </a:r>
            <a:r>
              <a:rPr lang="en-US" sz="1700" dirty="0">
                <a:solidFill>
                  <a:srgbClr val="00B050"/>
                </a:solidFill>
              </a:rPr>
              <a:t>Sufficient</a:t>
            </a:r>
            <a:endParaRPr lang="en-US" sz="1700" dirty="0">
              <a:solidFill>
                <a:srgbClr val="00B050"/>
              </a:solidFill>
              <a:ea typeface="Calibri"/>
              <a:cs typeface="Calibri"/>
            </a:endParaRPr>
          </a:p>
          <a:p>
            <a:pPr marL="800100" lvl="1" indent="-228600">
              <a:buFont typeface="Arial" panose="020B0604020202020204" pitchFamily="34" charset="0"/>
              <a:buChar char="•"/>
            </a:pPr>
            <a:r>
              <a:rPr lang="en-US" sz="1700" dirty="0">
                <a:solidFill>
                  <a:schemeClr val="tx1"/>
                </a:solidFill>
              </a:rPr>
              <a:t>(HR) Student: </a:t>
            </a:r>
            <a:r>
              <a:rPr lang="en-US" sz="1700" dirty="0">
                <a:solidFill>
                  <a:srgbClr val="00B050"/>
                </a:solidFill>
              </a:rPr>
              <a:t>Sufficient</a:t>
            </a:r>
            <a:endParaRPr lang="en-US" sz="1700" dirty="0">
              <a:solidFill>
                <a:srgbClr val="00B050"/>
              </a:solidFill>
              <a:ea typeface="Calibri"/>
              <a:cs typeface="Calibri"/>
            </a:endParaRPr>
          </a:p>
          <a:p>
            <a:pPr marL="800100" lvl="1" indent="-228600">
              <a:buFont typeface="Arial" panose="020B0604020202020204" pitchFamily="34" charset="0"/>
              <a:buChar char="•"/>
            </a:pPr>
            <a:r>
              <a:rPr lang="en-US" sz="1700" dirty="0">
                <a:solidFill>
                  <a:schemeClr val="tx1"/>
                </a:solidFill>
              </a:rPr>
              <a:t>AP: </a:t>
            </a:r>
            <a:r>
              <a:rPr lang="en-US" sz="1700" dirty="0">
                <a:solidFill>
                  <a:srgbClr val="FF0000"/>
                </a:solidFill>
              </a:rPr>
              <a:t>Insufficient</a:t>
            </a:r>
            <a:endParaRPr lang="en-US" sz="1700" dirty="0">
              <a:solidFill>
                <a:srgbClr val="FF0000"/>
              </a:solidFill>
              <a:ea typeface="Calibri"/>
              <a:cs typeface="Calibri"/>
            </a:endParaRPr>
          </a:p>
          <a:p>
            <a:pPr marL="800100" lvl="1" indent="-228600">
              <a:buFont typeface="Arial" panose="020B0604020202020204" pitchFamily="34" charset="0"/>
              <a:buChar char="•"/>
            </a:pPr>
            <a:r>
              <a:rPr lang="en-US" sz="1700" dirty="0">
                <a:solidFill>
                  <a:schemeClr val="tx1"/>
                </a:solidFill>
              </a:rPr>
              <a:t>Fiscal: </a:t>
            </a:r>
            <a:r>
              <a:rPr lang="en-US" sz="1700" dirty="0">
                <a:solidFill>
                  <a:srgbClr val="00B050"/>
                </a:solidFill>
              </a:rPr>
              <a:t>Sufficient</a:t>
            </a:r>
            <a:endParaRPr lang="en-US" sz="1700" dirty="0">
              <a:solidFill>
                <a:srgbClr val="00B050"/>
              </a:solidFill>
              <a:ea typeface="Calibri"/>
              <a:cs typeface="Calibri"/>
            </a:endParaRPr>
          </a:p>
          <a:p>
            <a:pPr marL="342900" indent="-228600">
              <a:buFont typeface="Arial" panose="020B0604020202020204" pitchFamily="34" charset="0"/>
              <a:buChar char="•"/>
            </a:pPr>
            <a:r>
              <a:rPr lang="en-US" sz="1700" dirty="0"/>
              <a:t>BO2</a:t>
            </a:r>
            <a:endParaRPr lang="en-US" sz="1700" dirty="0">
              <a:ea typeface="Calibri"/>
              <a:cs typeface="Calibri"/>
            </a:endParaRPr>
          </a:p>
          <a:p>
            <a:pPr marL="800100" lvl="1" indent="-228600">
              <a:buFont typeface="Arial" panose="020B0604020202020204" pitchFamily="34" charset="0"/>
              <a:buChar char="•"/>
            </a:pPr>
            <a:r>
              <a:rPr lang="en-US" sz="1700" dirty="0">
                <a:solidFill>
                  <a:schemeClr val="tx1"/>
                </a:solidFill>
              </a:rPr>
              <a:t>(HR) Staff: </a:t>
            </a:r>
            <a:r>
              <a:rPr lang="en-US" sz="1700" i="1" dirty="0">
                <a:solidFill>
                  <a:schemeClr val="tx1"/>
                </a:solidFill>
              </a:rPr>
              <a:t>Inconclusive</a:t>
            </a:r>
            <a:endParaRPr lang="en-US" sz="1700" i="1" dirty="0">
              <a:solidFill>
                <a:schemeClr val="tx1"/>
              </a:solidFill>
              <a:ea typeface="Calibri"/>
              <a:cs typeface="Calibri"/>
            </a:endParaRPr>
          </a:p>
          <a:p>
            <a:pPr marL="800100" lvl="1" indent="-228600">
              <a:buFont typeface="Arial" panose="020B0604020202020204" pitchFamily="34" charset="0"/>
              <a:buChar char="•"/>
            </a:pPr>
            <a:r>
              <a:rPr lang="en-US" sz="1700" dirty="0">
                <a:solidFill>
                  <a:schemeClr val="tx1"/>
                </a:solidFill>
              </a:rPr>
              <a:t>(HR) Student: </a:t>
            </a:r>
            <a:r>
              <a:rPr lang="en-US" sz="1700" dirty="0">
                <a:solidFill>
                  <a:srgbClr val="FF0000"/>
                </a:solidFill>
              </a:rPr>
              <a:t>Insufficient*</a:t>
            </a:r>
            <a:endParaRPr lang="en-US" sz="1700" dirty="0">
              <a:solidFill>
                <a:srgbClr val="FF0000"/>
              </a:solidFill>
              <a:ea typeface="Calibri"/>
              <a:cs typeface="Calibri"/>
            </a:endParaRPr>
          </a:p>
          <a:p>
            <a:pPr marL="800100" lvl="1" indent="-228600">
              <a:buFont typeface="Arial" panose="020B0604020202020204" pitchFamily="34" charset="0"/>
              <a:buChar char="•"/>
            </a:pPr>
            <a:r>
              <a:rPr lang="en-US" sz="1700" dirty="0">
                <a:solidFill>
                  <a:schemeClr val="tx1"/>
                </a:solidFill>
              </a:rPr>
              <a:t>AP: </a:t>
            </a:r>
            <a:r>
              <a:rPr lang="en-US" sz="1700" dirty="0">
                <a:solidFill>
                  <a:srgbClr val="00B050"/>
                </a:solidFill>
              </a:rPr>
              <a:t>Sufficient</a:t>
            </a:r>
            <a:endParaRPr lang="en-US" sz="1700">
              <a:solidFill>
                <a:srgbClr val="00B050"/>
              </a:solidFill>
              <a:ea typeface="Calibri"/>
              <a:cs typeface="Calibri"/>
            </a:endParaRPr>
          </a:p>
          <a:p>
            <a:pPr marL="800100" lvl="1" indent="-228600">
              <a:buFont typeface="Arial" panose="020B0604020202020204" pitchFamily="34" charset="0"/>
              <a:buChar char="•"/>
            </a:pPr>
            <a:r>
              <a:rPr lang="en-US" sz="1700" dirty="0">
                <a:solidFill>
                  <a:schemeClr val="tx1"/>
                </a:solidFill>
              </a:rPr>
              <a:t>Fiscal: </a:t>
            </a:r>
            <a:r>
              <a:rPr lang="en-US" sz="1700" dirty="0">
                <a:solidFill>
                  <a:srgbClr val="00B050"/>
                </a:solidFill>
              </a:rPr>
              <a:t>Sufficient</a:t>
            </a:r>
            <a:endParaRPr lang="en-US" sz="1700" dirty="0">
              <a:solidFill>
                <a:srgbClr val="00B050"/>
              </a:solidFill>
              <a:ea typeface="Calibri"/>
              <a:cs typeface="Calibri"/>
            </a:endParaRPr>
          </a:p>
        </p:txBody>
      </p:sp>
      <p:pic>
        <p:nvPicPr>
          <p:cNvPr id="4098" name="Picture 2" descr="Proactive Money Management – What Is a Budget and Why Do You Need One? –  Your Planning Partners">
            <a:extLst>
              <a:ext uri="{FF2B5EF4-FFF2-40B4-BE49-F238E27FC236}">
                <a16:creationId xmlns:a16="http://schemas.microsoft.com/office/drawing/2014/main" id="{FB7570DC-2875-44DF-896E-8AE819F69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0" r="50716" b="-2"/>
          <a:stretch/>
        </p:blipFill>
        <p:spPr bwMode="auto">
          <a:xfrm rot="5400000">
            <a:off x="6624480" y="1297624"/>
            <a:ext cx="4756870" cy="49290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917E1B-C8FE-44FE-AE8A-B0DAFE8C19D3}"/>
              </a:ext>
            </a:extLst>
          </p:cNvPr>
          <p:cNvSpPr>
            <a:spLocks noGrp="1"/>
          </p:cNvSpPr>
          <p:nvPr>
            <p:ph type="sldNum" sz="quarter" idx="18"/>
          </p:nvPr>
        </p:nvSpPr>
        <p:spPr>
          <a:xfrm>
            <a:off x="8610600" y="6492240"/>
            <a:ext cx="2743200" cy="365125"/>
          </a:xfrm>
        </p:spPr>
        <p:txBody>
          <a:bodyPr vert="horz" lIns="91440" tIns="45720" rIns="91440" bIns="45720" rtlCol="0" anchor="ctr">
            <a:normAutofit/>
          </a:bodyPr>
          <a:lstStyle/>
          <a:p>
            <a:pPr>
              <a:spcAft>
                <a:spcPts val="600"/>
              </a:spcAft>
              <a:defRPr/>
            </a:pPr>
            <a:fld id="{8699F50C-BE38-4BD0-BA84-9B090E1F2B9B}" type="slidenum">
              <a:rPr lang="en-US" smtClean="0">
                <a:solidFill>
                  <a:prstClr val="black">
                    <a:tint val="75000"/>
                  </a:prstClr>
                </a:solidFill>
                <a:latin typeface="Calibri" panose="020F0502020204030204"/>
              </a:rPr>
              <a:pPr>
                <a:spcAft>
                  <a:spcPts val="600"/>
                </a:spcAft>
                <a:defRPr/>
              </a:pPr>
              <a:t>19</a:t>
            </a:fld>
            <a:endParaRPr lang="en-US">
              <a:solidFill>
                <a:prstClr val="black">
                  <a:tint val="75000"/>
                </a:prstClr>
              </a:solidFill>
              <a:latin typeface="Calibri" panose="020F0502020204030204"/>
            </a:endParaRPr>
          </a:p>
        </p:txBody>
      </p:sp>
      <p:sp>
        <p:nvSpPr>
          <p:cNvPr id="8" name="Rectangle 7">
            <a:extLst>
              <a:ext uri="{FF2B5EF4-FFF2-40B4-BE49-F238E27FC236}">
                <a16:creationId xmlns:a16="http://schemas.microsoft.com/office/drawing/2014/main" id="{951E1092-E4C2-4C99-B96D-5426FCEF337E}"/>
              </a:ext>
            </a:extLst>
          </p:cNvPr>
          <p:cNvSpPr/>
          <p:nvPr/>
        </p:nvSpPr>
        <p:spPr>
          <a:xfrm>
            <a:off x="11076709" y="145473"/>
            <a:ext cx="810489" cy="64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0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DFE62-5C6D-41B1-AF4E-93B53D4D33F8}"/>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400" b="1" kern="1200">
                <a:solidFill>
                  <a:schemeClr val="tx1"/>
                </a:solidFill>
                <a:latin typeface="+mj-lt"/>
                <a:ea typeface="+mj-ea"/>
                <a:cs typeface="+mj-cs"/>
              </a:rPr>
              <a:t>What is an Org Assessment?</a:t>
            </a:r>
          </a:p>
        </p:txBody>
      </p:sp>
      <p:sp>
        <p:nvSpPr>
          <p:cNvPr id="3" name="Content Placeholder 2">
            <a:extLst>
              <a:ext uri="{FF2B5EF4-FFF2-40B4-BE49-F238E27FC236}">
                <a16:creationId xmlns:a16="http://schemas.microsoft.com/office/drawing/2014/main" id="{898F4F28-ACE7-4561-AEAD-6AAC290F542F}"/>
              </a:ext>
            </a:extLst>
          </p:cNvPr>
          <p:cNvSpPr>
            <a:spLocks noGrp="1"/>
          </p:cNvSpPr>
          <p:nvPr>
            <p:ph idx="1"/>
          </p:nvPr>
        </p:nvSpPr>
        <p:spPr>
          <a:xfrm>
            <a:off x="9267908" y="4393623"/>
            <a:ext cx="2466257" cy="1871025"/>
          </a:xfrm>
        </p:spPr>
        <p:txBody>
          <a:bodyPr vert="horz" lIns="91440" tIns="45720" rIns="91440" bIns="45720" rtlCol="0">
            <a:normAutofit/>
          </a:bodyPr>
          <a:lstStyle/>
          <a:p>
            <a:pPr marL="0" indent="0">
              <a:buNone/>
            </a:pPr>
            <a:r>
              <a:rPr lang="en-US" sz="1600" kern="1200">
                <a:solidFill>
                  <a:schemeClr val="tx1"/>
                </a:solidFill>
                <a:latin typeface="+mn-lt"/>
                <a:ea typeface="+mn-ea"/>
                <a:cs typeface="+mn-cs"/>
              </a:rPr>
              <a:t>A diagnostic tool to evaluate the current performance, capability, structure, and gaps</a:t>
            </a:r>
          </a:p>
        </p:txBody>
      </p:sp>
      <p:sp>
        <p:nvSpPr>
          <p:cNvPr id="1035" name="Rectangle 10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ow to Plan the Future of Your Org in Lucidchart | Lucidchart Blog">
            <a:extLst>
              <a:ext uri="{FF2B5EF4-FFF2-40B4-BE49-F238E27FC236}">
                <a16:creationId xmlns:a16="http://schemas.microsoft.com/office/drawing/2014/main" id="{95F95B0F-32F1-4868-970E-5BE87A8CEA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599" y="858525"/>
            <a:ext cx="7445581" cy="5211906"/>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3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AE2F397B-4BB1-48C6-9EE0-C8B339968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6B61AC6-B5D4-489F-A160-EF34005018D1}"/>
              </a:ext>
            </a:extLst>
          </p:cNvPr>
          <p:cNvSpPr>
            <a:spLocks noGrp="1"/>
          </p:cNvSpPr>
          <p:nvPr>
            <p:ph type="title"/>
          </p:nvPr>
        </p:nvSpPr>
        <p:spPr>
          <a:xfrm>
            <a:off x="732810" y="190693"/>
            <a:ext cx="6815739" cy="863883"/>
          </a:xfrm>
        </p:spPr>
        <p:txBody>
          <a:bodyPr vert="horz" lIns="91440" tIns="45720" rIns="91440" bIns="45720" rtlCol="0" anchor="t">
            <a:noAutofit/>
          </a:bodyPr>
          <a:lstStyle/>
          <a:p>
            <a:r>
              <a:rPr lang="en-US" sz="2400" dirty="0"/>
              <a:t>What if the work is contextual, not transactional?</a:t>
            </a:r>
            <a:br>
              <a:rPr lang="en-US" sz="2400" dirty="0">
                <a:solidFill>
                  <a:schemeClr val="tx1"/>
                </a:solidFill>
              </a:rPr>
            </a:br>
            <a:r>
              <a:rPr lang="en-US" sz="2400" dirty="0">
                <a:solidFill>
                  <a:schemeClr val="tx1"/>
                </a:solidFill>
              </a:rPr>
              <a:t>Recommendations for PM Resourcing</a:t>
            </a:r>
            <a:br>
              <a:rPr lang="en-US" sz="2000" dirty="0">
                <a:solidFill>
                  <a:schemeClr val="tx1"/>
                </a:solidFill>
                <a:ea typeface="Calibri Light"/>
                <a:cs typeface="Calibri Light"/>
              </a:rPr>
            </a:br>
            <a:endParaRPr lang="en-US" sz="2000">
              <a:solidFill>
                <a:schemeClr val="tx1"/>
              </a:solidFill>
              <a:ea typeface="Calibri Light"/>
              <a:cs typeface="Calibri Light"/>
            </a:endParaRPr>
          </a:p>
        </p:txBody>
      </p:sp>
      <p:grpSp>
        <p:nvGrpSpPr>
          <p:cNvPr id="27"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96618"/>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19">
            <a:extLst>
              <a:ext uri="{FF2B5EF4-FFF2-40B4-BE49-F238E27FC236}">
                <a16:creationId xmlns:a16="http://schemas.microsoft.com/office/drawing/2014/main" id="{E856C990-1500-4B50-B148-B7E1943FE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5" y="268076"/>
            <a:ext cx="4479729" cy="282632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6" y="3308462"/>
            <a:ext cx="4479729" cy="282632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16753" y="6353865"/>
            <a:ext cx="4478419" cy="46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D454340-CA16-B09C-5311-EDE0FD18651B}"/>
              </a:ext>
            </a:extLst>
          </p:cNvPr>
          <p:cNvGrpSpPr/>
          <p:nvPr/>
        </p:nvGrpSpPr>
        <p:grpSpPr>
          <a:xfrm>
            <a:off x="632444" y="1435996"/>
            <a:ext cx="5882640" cy="4653367"/>
            <a:chOff x="338530" y="1914967"/>
            <a:chExt cx="5882640" cy="4653367"/>
          </a:xfrm>
        </p:grpSpPr>
        <p:graphicFrame>
          <p:nvGraphicFramePr>
            <p:cNvPr id="5" name="Chart 4">
              <a:extLst>
                <a:ext uri="{FF2B5EF4-FFF2-40B4-BE49-F238E27FC236}">
                  <a16:creationId xmlns:a16="http://schemas.microsoft.com/office/drawing/2014/main" id="{D4C297D6-D154-7C7C-FBDB-4659637CE93B}"/>
                </a:ext>
              </a:extLst>
            </p:cNvPr>
            <p:cNvGraphicFramePr/>
            <p:nvPr/>
          </p:nvGraphicFramePr>
          <p:xfrm>
            <a:off x="338530" y="1914967"/>
            <a:ext cx="294132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DCB0C32-64BB-99B1-97C7-BD327F210B00}"/>
                </a:ext>
              </a:extLst>
            </p:cNvPr>
            <p:cNvGraphicFramePr/>
            <p:nvPr/>
          </p:nvGraphicFramePr>
          <p:xfrm>
            <a:off x="3279850" y="1922587"/>
            <a:ext cx="2941320" cy="250698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35FC0E02-F6F6-2010-5FF8-36DD4649A0B0}"/>
                </a:ext>
              </a:extLst>
            </p:cNvPr>
            <p:cNvPicPr>
              <a:picLocks noChangeAspect="1"/>
            </p:cNvPicPr>
            <p:nvPr/>
          </p:nvPicPr>
          <p:blipFill>
            <a:blip r:embed="rId4"/>
            <a:stretch>
              <a:fillRect/>
            </a:stretch>
          </p:blipFill>
          <p:spPr>
            <a:xfrm>
              <a:off x="1244415" y="4609964"/>
              <a:ext cx="4070870" cy="1958370"/>
            </a:xfrm>
            <a:prstGeom prst="rect">
              <a:avLst/>
            </a:prstGeom>
          </p:spPr>
        </p:pic>
      </p:grpSp>
      <p:sp>
        <p:nvSpPr>
          <p:cNvPr id="17" name="TextBox 16">
            <a:extLst>
              <a:ext uri="{FF2B5EF4-FFF2-40B4-BE49-F238E27FC236}">
                <a16:creationId xmlns:a16="http://schemas.microsoft.com/office/drawing/2014/main" id="{DEEAE70C-6A2A-ACC0-604A-817101814651}"/>
              </a:ext>
            </a:extLst>
          </p:cNvPr>
          <p:cNvSpPr txBox="1"/>
          <p:nvPr/>
        </p:nvSpPr>
        <p:spPr>
          <a:xfrm>
            <a:off x="7326085" y="3494314"/>
            <a:ext cx="452845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Recommendations​</a:t>
            </a:r>
            <a:endParaRPr lang="en-US" sz="2000" dirty="0">
              <a:ea typeface="Calibri"/>
              <a:cs typeface="Arial"/>
            </a:endParaRPr>
          </a:p>
          <a:p>
            <a:pPr>
              <a:buChar char="•"/>
            </a:pPr>
            <a:r>
              <a:rPr lang="en-US" sz="2000" dirty="0">
                <a:cs typeface="Arial"/>
              </a:rPr>
              <a:t>Responsible =/= Accountable​</a:t>
            </a:r>
            <a:endParaRPr lang="en-US" sz="2000" dirty="0">
              <a:ea typeface="Calibri"/>
              <a:cs typeface="Arial"/>
            </a:endParaRPr>
          </a:p>
          <a:p>
            <a:pPr>
              <a:buChar char="•"/>
            </a:pPr>
            <a:r>
              <a:rPr lang="en-US" sz="2000" dirty="0">
                <a:cs typeface="Arial"/>
              </a:rPr>
              <a:t>Keep leadership in A, not R​</a:t>
            </a:r>
            <a:endParaRPr lang="en-US" sz="2000" dirty="0">
              <a:ea typeface="Calibri"/>
              <a:cs typeface="Arial"/>
            </a:endParaRPr>
          </a:p>
          <a:p>
            <a:pPr lvl="1">
              <a:buChar char="•"/>
            </a:pPr>
            <a:r>
              <a:rPr lang="en-US" dirty="0">
                <a:cs typeface="Arial"/>
              </a:rPr>
              <a:t>Will preserve their time for “top of license” work, and will optimize Analysts results​</a:t>
            </a:r>
            <a:endParaRPr lang="en-US" dirty="0">
              <a:ea typeface="Calibri"/>
              <a:cs typeface="Arial"/>
            </a:endParaRPr>
          </a:p>
          <a:p>
            <a:pPr>
              <a:buChar char="•"/>
            </a:pPr>
            <a:r>
              <a:rPr lang="en-US" sz="2000" dirty="0">
                <a:cs typeface="Arial"/>
              </a:rPr>
              <a:t>Historical piecewise can provide a starting point for project timelines​</a:t>
            </a:r>
            <a:endParaRPr lang="en-US" sz="2000" dirty="0">
              <a:ea typeface="Calibri"/>
              <a:cs typeface="Arial"/>
            </a:endParaRPr>
          </a:p>
        </p:txBody>
      </p:sp>
      <p:sp>
        <p:nvSpPr>
          <p:cNvPr id="18" name="TextBox 17">
            <a:extLst>
              <a:ext uri="{FF2B5EF4-FFF2-40B4-BE49-F238E27FC236}">
                <a16:creationId xmlns:a16="http://schemas.microsoft.com/office/drawing/2014/main" id="{8A12A673-FD6F-53D3-DEF4-B978629237A6}"/>
              </a:ext>
            </a:extLst>
          </p:cNvPr>
          <p:cNvSpPr txBox="1"/>
          <p:nvPr/>
        </p:nvSpPr>
        <p:spPr>
          <a:xfrm>
            <a:off x="7326086" y="555172"/>
            <a:ext cx="433251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Segoe UI"/>
              </a:rPr>
              <a:t>Results​</a:t>
            </a:r>
            <a:endParaRPr lang="en-US" sz="2000">
              <a:ea typeface="Calibri"/>
              <a:cs typeface="Segoe UI"/>
            </a:endParaRPr>
          </a:p>
          <a:p>
            <a:pPr>
              <a:buChar char="•"/>
            </a:pPr>
            <a:r>
              <a:rPr lang="en-US" sz="2000" dirty="0">
                <a:ea typeface="Calibri"/>
                <a:cs typeface="Arial"/>
              </a:rPr>
              <a:t>Regression Analysis</a:t>
            </a:r>
          </a:p>
          <a:p>
            <a:pPr>
              <a:buChar char="•"/>
            </a:pPr>
            <a:r>
              <a:rPr lang="en-US" sz="2000" dirty="0">
                <a:cs typeface="Arial"/>
              </a:rPr>
              <a:t>The classification of the “Responsible” person (or Project Lead) was not a significant factor in time to completion​</a:t>
            </a:r>
            <a:endParaRPr lang="en-US" sz="2000" dirty="0">
              <a:ea typeface="Calibri"/>
              <a:cs typeface="Arial"/>
            </a:endParaRPr>
          </a:p>
          <a:p>
            <a:pPr>
              <a:buChar char="•"/>
            </a:pPr>
            <a:r>
              <a:rPr lang="en-US" sz="2000" dirty="0">
                <a:cs typeface="Arial"/>
              </a:rPr>
              <a:t>Dual RACI roles was significant </a:t>
            </a:r>
            <a:endParaRPr lang="en-US" sz="2000" dirty="0">
              <a:ea typeface="Calibri"/>
              <a:cs typeface="Arial"/>
            </a:endParaRPr>
          </a:p>
          <a:p>
            <a:pPr>
              <a:buChar char="•"/>
            </a:pPr>
            <a:r>
              <a:rPr lang="en-US" sz="2000" dirty="0">
                <a:ea typeface="Calibri"/>
                <a:cs typeface="Arial"/>
              </a:rPr>
              <a:t>Analyst-led projects lowest time to completion</a:t>
            </a:r>
          </a:p>
        </p:txBody>
      </p:sp>
    </p:spTree>
    <p:extLst>
      <p:ext uri="{BB962C8B-B14F-4D97-AF65-F5344CB8AC3E}">
        <p14:creationId xmlns:p14="http://schemas.microsoft.com/office/powerpoint/2010/main" val="3646650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Arc 513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BC42658-F1B2-4328-B880-3E7E475177C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b="1" kern="1200">
                <a:solidFill>
                  <a:schemeClr val="tx1"/>
                </a:solidFill>
                <a:latin typeface="+mj-lt"/>
                <a:ea typeface="+mj-ea"/>
                <a:cs typeface="+mj-cs"/>
              </a:rPr>
              <a:t>Consideration for PM resourcing</a:t>
            </a:r>
          </a:p>
        </p:txBody>
      </p:sp>
      <p:pic>
        <p:nvPicPr>
          <p:cNvPr id="5124" name="Picture 4" descr="Context Switching Is Your Worst Enemy -">
            <a:extLst>
              <a:ext uri="{FF2B5EF4-FFF2-40B4-BE49-F238E27FC236}">
                <a16:creationId xmlns:a16="http://schemas.microsoft.com/office/drawing/2014/main" id="{BE2CDB30-7A14-4211-9906-800AC98AC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387" y="1825625"/>
            <a:ext cx="5624456" cy="35257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040B58-3438-4F2D-A37F-21F35A10D7F4}"/>
              </a:ext>
            </a:extLst>
          </p:cNvPr>
          <p:cNvSpPr txBox="1"/>
          <p:nvPr/>
        </p:nvSpPr>
        <p:spPr>
          <a:xfrm>
            <a:off x="1560842" y="5849771"/>
            <a:ext cx="5411674" cy="336118"/>
          </a:xfrm>
          <a:prstGeom prst="rect">
            <a:avLst/>
          </a:prstGeom>
          <a:noFill/>
        </p:spPr>
        <p:txBody>
          <a:bodyPr wrap="none" rtlCol="0">
            <a:spAutoFit/>
          </a:bodyPr>
          <a:lstStyle/>
          <a:p>
            <a:pPr defTabSz="804672">
              <a:spcAft>
                <a:spcPts val="600"/>
              </a:spcAft>
            </a:pPr>
            <a:r>
              <a:rPr lang="en-US" sz="1584" kern="1200">
                <a:solidFill>
                  <a:schemeClr val="tx1"/>
                </a:solidFill>
                <a:latin typeface="+mn-lt"/>
                <a:ea typeface="+mn-ea"/>
                <a:cs typeface="+mn-cs"/>
              </a:rPr>
              <a:t>Source: Quality Software Management Systems Thinking, p.284</a:t>
            </a:r>
            <a:endParaRPr lang="en-US"/>
          </a:p>
        </p:txBody>
      </p:sp>
      <p:sp>
        <p:nvSpPr>
          <p:cNvPr id="8" name="TextBox 7">
            <a:extLst>
              <a:ext uri="{FF2B5EF4-FFF2-40B4-BE49-F238E27FC236}">
                <a16:creationId xmlns:a16="http://schemas.microsoft.com/office/drawing/2014/main" id="{0A5BFBFC-26AD-4F37-A033-DF1B986FE17D}"/>
              </a:ext>
            </a:extLst>
          </p:cNvPr>
          <p:cNvSpPr txBox="1"/>
          <p:nvPr/>
        </p:nvSpPr>
        <p:spPr>
          <a:xfrm>
            <a:off x="8179473" y="2075252"/>
            <a:ext cx="2652140" cy="3358740"/>
          </a:xfrm>
          <a:prstGeom prst="rect">
            <a:avLst/>
          </a:prstGeom>
          <a:noFill/>
        </p:spPr>
        <p:txBody>
          <a:bodyPr wrap="square" rtlCol="0">
            <a:spAutoFit/>
          </a:bodyPr>
          <a:lstStyle/>
          <a:p>
            <a:pPr marL="251460" indent="-251460" defTabSz="804672">
              <a:spcAft>
                <a:spcPts val="600"/>
              </a:spcAft>
              <a:buFont typeface="Arial" panose="020B0604020202020204" pitchFamily="34" charset="0"/>
              <a:buChar char="•"/>
            </a:pPr>
            <a:r>
              <a:rPr lang="en-US" sz="1584" kern="1200">
                <a:solidFill>
                  <a:schemeClr val="tx1"/>
                </a:solidFill>
                <a:latin typeface="+mn-lt"/>
                <a:ea typeface="+mn-ea"/>
                <a:cs typeface="+mn-cs"/>
              </a:rPr>
              <a:t>Useful for establishing ideal PM workload</a:t>
            </a:r>
          </a:p>
          <a:p>
            <a:pPr marL="251460" indent="-251460" defTabSz="804672">
              <a:spcAft>
                <a:spcPts val="600"/>
              </a:spcAft>
              <a:buFont typeface="Arial" panose="020B0604020202020204" pitchFamily="34" charset="0"/>
              <a:buChar char="•"/>
            </a:pPr>
            <a:r>
              <a:rPr lang="en-US" sz="1584" kern="1200">
                <a:solidFill>
                  <a:schemeClr val="tx1"/>
                </a:solidFill>
                <a:latin typeface="+mn-lt"/>
                <a:ea typeface="+mn-ea"/>
                <a:cs typeface="+mn-cs"/>
              </a:rPr>
              <a:t>Budgeted  projects/ initiatives x Est time to complete (see previous slide) and compare against available resources</a:t>
            </a:r>
          </a:p>
          <a:p>
            <a:pPr marL="251460" indent="-251460" defTabSz="804672">
              <a:spcAft>
                <a:spcPts val="600"/>
              </a:spcAft>
              <a:buFont typeface="Arial" panose="020B0604020202020204" pitchFamily="34" charset="0"/>
              <a:buChar char="•"/>
            </a:pPr>
            <a:r>
              <a:rPr lang="en-US" sz="1584" kern="1200">
                <a:solidFill>
                  <a:schemeClr val="tx1"/>
                </a:solidFill>
                <a:latin typeface="+mn-lt"/>
                <a:ea typeface="+mn-ea"/>
                <a:cs typeface="+mn-cs"/>
              </a:rPr>
              <a:t>Are you under or overstaffed? </a:t>
            </a:r>
          </a:p>
          <a:p>
            <a:pPr marL="653796" lvl="1" indent="-251460" defTabSz="804672">
              <a:spcAft>
                <a:spcPts val="600"/>
              </a:spcAft>
              <a:buFont typeface="Arial" panose="020B0604020202020204" pitchFamily="34" charset="0"/>
              <a:buChar char="•"/>
            </a:pPr>
            <a:r>
              <a:rPr lang="en-US" sz="1584" kern="1200">
                <a:solidFill>
                  <a:schemeClr val="tx1"/>
                </a:solidFill>
                <a:latin typeface="+mn-lt"/>
                <a:ea typeface="+mn-ea"/>
                <a:cs typeface="+mn-cs"/>
              </a:rPr>
              <a:t>Does it make sense for hiring or contract?</a:t>
            </a:r>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84204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06970E2-EA8A-4E61-921B-138C96AFB66F}"/>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3800" b="1" kern="1200">
                <a:solidFill>
                  <a:schemeClr val="tx1"/>
                </a:solidFill>
                <a:latin typeface="+mj-lt"/>
                <a:ea typeface="+mj-ea"/>
                <a:cs typeface="+mj-cs"/>
              </a:rPr>
              <a:t>Executive Coaching Recommendations</a:t>
            </a:r>
            <a:br>
              <a:rPr lang="en-US" sz="3800" b="1" kern="1200">
                <a:solidFill>
                  <a:schemeClr val="tx1"/>
                </a:solidFill>
                <a:latin typeface="+mj-lt"/>
                <a:ea typeface="+mj-ea"/>
                <a:cs typeface="+mj-cs"/>
              </a:rPr>
            </a:br>
            <a:r>
              <a:rPr lang="en-US" sz="3800" b="1" kern="1200">
                <a:solidFill>
                  <a:schemeClr val="tx1"/>
                </a:solidFill>
                <a:latin typeface="+mj-lt"/>
                <a:ea typeface="+mj-ea"/>
                <a:cs typeface="+mj-cs"/>
              </a:rPr>
              <a:t>- Ideal Project Support Scenarios</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E625E3F-240C-4AAA-88D4-54E0925F2D9A}"/>
              </a:ext>
            </a:extLst>
          </p:cNvPr>
          <p:cNvSpPr/>
          <p:nvPr/>
        </p:nvSpPr>
        <p:spPr>
          <a:xfrm>
            <a:off x="3394695" y="2684601"/>
            <a:ext cx="6137435" cy="566878"/>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08598" indent="-208598" defTabSz="667512">
              <a:spcAft>
                <a:spcPts val="600"/>
              </a:spcAft>
              <a:buFont typeface="Arial" panose="020B0604020202020204" pitchFamily="34" charset="0"/>
              <a:buChar char="•"/>
            </a:pPr>
            <a:r>
              <a:rPr lang="en-US" sz="1168" kern="1200">
                <a:solidFill>
                  <a:schemeClr val="tx1"/>
                </a:solidFill>
                <a:latin typeface="+mn-lt"/>
                <a:ea typeface="+mn-ea"/>
                <a:cs typeface="+mn-cs"/>
              </a:rPr>
              <a:t>Complex Projects – Consistent flux, no right answers but patterns emerging.</a:t>
            </a:r>
          </a:p>
          <a:p>
            <a:pPr marL="208598" indent="-208598" defTabSz="667512">
              <a:spcAft>
                <a:spcPts val="600"/>
              </a:spcAft>
              <a:buFont typeface="Arial" panose="020B0604020202020204" pitchFamily="34" charset="0"/>
              <a:buChar char="•"/>
            </a:pPr>
            <a:r>
              <a:rPr lang="en-US" sz="1168" kern="1200">
                <a:solidFill>
                  <a:schemeClr val="tx1"/>
                </a:solidFill>
                <a:latin typeface="+mn-lt"/>
                <a:ea typeface="+mn-ea"/>
                <a:cs typeface="+mn-cs"/>
              </a:rPr>
              <a:t>Chaotic Projects – “Unknowables,” More decisions to make than time to think, High tension</a:t>
            </a:r>
          </a:p>
          <a:p>
            <a:pPr algn="ctr" defTabSz="667512">
              <a:spcAft>
                <a:spcPts val="600"/>
              </a:spcAft>
            </a:pPr>
            <a:r>
              <a:rPr lang="en-US" sz="1314" kern="1200">
                <a:solidFill>
                  <a:schemeClr val="tx1"/>
                </a:solidFill>
                <a:latin typeface="+mn-lt"/>
                <a:ea typeface="+mn-ea"/>
                <a:cs typeface="+mn-cs"/>
              </a:rPr>
              <a:t>. </a:t>
            </a:r>
            <a:endParaRPr lang="en-US">
              <a:solidFill>
                <a:schemeClr val="tx1"/>
              </a:solidFill>
            </a:endParaRPr>
          </a:p>
        </p:txBody>
      </p:sp>
      <p:sp>
        <p:nvSpPr>
          <p:cNvPr id="11" name="Rectangle: Rounded Corners 10">
            <a:extLst>
              <a:ext uri="{FF2B5EF4-FFF2-40B4-BE49-F238E27FC236}">
                <a16:creationId xmlns:a16="http://schemas.microsoft.com/office/drawing/2014/main" id="{D61CEDAB-EB05-49C2-A391-BD4460A518A5}"/>
              </a:ext>
            </a:extLst>
          </p:cNvPr>
          <p:cNvSpPr/>
          <p:nvPr/>
        </p:nvSpPr>
        <p:spPr>
          <a:xfrm>
            <a:off x="3394695" y="3584429"/>
            <a:ext cx="6137435" cy="566878"/>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8598" indent="-208598" defTabSz="667512">
              <a:spcAft>
                <a:spcPts val="600"/>
              </a:spcAft>
              <a:buFont typeface="Arial" panose="020B0604020202020204" pitchFamily="34" charset="0"/>
              <a:buChar char="•"/>
            </a:pPr>
            <a:r>
              <a:rPr lang="en-US" sz="1168" kern="1200">
                <a:solidFill>
                  <a:schemeClr val="tx1"/>
                </a:solidFill>
                <a:latin typeface="+mn-lt"/>
                <a:ea typeface="+mn-ea"/>
                <a:cs typeface="+mn-cs"/>
              </a:rPr>
              <a:t>Complicated Projects – More than 1 right answer, cause-effect discoverable, fact-based management.</a:t>
            </a:r>
            <a:endParaRPr lang="en-US" sz="1600">
              <a:solidFill>
                <a:schemeClr val="tx1"/>
              </a:solidFill>
            </a:endParaRPr>
          </a:p>
        </p:txBody>
      </p:sp>
      <p:sp>
        <p:nvSpPr>
          <p:cNvPr id="12" name="Rectangle: Rounded Corners 11">
            <a:extLst>
              <a:ext uri="{FF2B5EF4-FFF2-40B4-BE49-F238E27FC236}">
                <a16:creationId xmlns:a16="http://schemas.microsoft.com/office/drawing/2014/main" id="{870AB4EE-FD44-4CB9-A1F2-82382575BF4F}"/>
              </a:ext>
            </a:extLst>
          </p:cNvPr>
          <p:cNvSpPr/>
          <p:nvPr/>
        </p:nvSpPr>
        <p:spPr>
          <a:xfrm>
            <a:off x="3265859" y="4484257"/>
            <a:ext cx="6266270" cy="566878"/>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33756" lvl="1" defTabSz="667512">
              <a:spcAft>
                <a:spcPts val="600"/>
              </a:spcAft>
            </a:pPr>
            <a:r>
              <a:rPr lang="en-US" sz="1168" kern="1200">
                <a:solidFill>
                  <a:schemeClr val="tx1"/>
                </a:solidFill>
                <a:latin typeface="+mn-lt"/>
                <a:ea typeface="+mn-ea"/>
                <a:cs typeface="+mn-cs"/>
              </a:rPr>
              <a:t>Clear Projects – Patterns, consistent events, clear cause-effect relationships.</a:t>
            </a:r>
          </a:p>
          <a:p>
            <a:pPr marL="333756" lvl="1" defTabSz="667512">
              <a:spcAft>
                <a:spcPts val="600"/>
              </a:spcAft>
            </a:pPr>
            <a:r>
              <a:rPr lang="en-US" sz="1168" kern="1200">
                <a:solidFill>
                  <a:schemeClr val="tx1"/>
                </a:solidFill>
                <a:latin typeface="+mn-lt"/>
                <a:ea typeface="+mn-ea"/>
                <a:cs typeface="+mn-cs"/>
              </a:rPr>
              <a:t>*Stretch assign low risk, complicated projects</a:t>
            </a:r>
            <a:endParaRPr lang="en-US"/>
          </a:p>
        </p:txBody>
      </p:sp>
      <p:sp>
        <p:nvSpPr>
          <p:cNvPr id="13" name="Rectangle: Rounded Corners 12">
            <a:extLst>
              <a:ext uri="{FF2B5EF4-FFF2-40B4-BE49-F238E27FC236}">
                <a16:creationId xmlns:a16="http://schemas.microsoft.com/office/drawing/2014/main" id="{7D09CAF0-02C1-4B9D-941C-1F125AA4AB89}"/>
              </a:ext>
            </a:extLst>
          </p:cNvPr>
          <p:cNvSpPr/>
          <p:nvPr/>
        </p:nvSpPr>
        <p:spPr>
          <a:xfrm>
            <a:off x="3265858" y="5384085"/>
            <a:ext cx="6266270" cy="566878"/>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3756" lvl="1" defTabSz="667512">
              <a:spcAft>
                <a:spcPts val="600"/>
              </a:spcAft>
            </a:pPr>
            <a:r>
              <a:rPr lang="en-US" sz="1168" kern="1200">
                <a:solidFill>
                  <a:schemeClr val="tx1"/>
                </a:solidFill>
                <a:latin typeface="+mn-lt"/>
                <a:ea typeface="+mn-ea"/>
                <a:cs typeface="+mn-cs"/>
              </a:rPr>
              <a:t>Chaotic, Complex, and Complicated Projects. If anticipating high demand of Chaotic/Complex projects, consider Org Consultant 4. If project demand is primarily Complicated and some Complex, consider hiring a PPA4 </a:t>
            </a:r>
            <a:endParaRPr lang="en-US" sz="1600">
              <a:solidFill>
                <a:schemeClr val="tx1"/>
              </a:solidFill>
            </a:endParaRPr>
          </a:p>
        </p:txBody>
      </p:sp>
      <p:sp>
        <p:nvSpPr>
          <p:cNvPr id="2" name="Rectangle: Rounded Corners 1">
            <a:extLst>
              <a:ext uri="{FF2B5EF4-FFF2-40B4-BE49-F238E27FC236}">
                <a16:creationId xmlns:a16="http://schemas.microsoft.com/office/drawing/2014/main" id="{7882ADE5-C1D2-4700-9F47-CBA005F863D0}"/>
              </a:ext>
            </a:extLst>
          </p:cNvPr>
          <p:cNvSpPr/>
          <p:nvPr/>
        </p:nvSpPr>
        <p:spPr>
          <a:xfrm>
            <a:off x="2157870" y="2598710"/>
            <a:ext cx="1425785" cy="73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512">
              <a:spcAft>
                <a:spcPts val="600"/>
              </a:spcAft>
            </a:pPr>
            <a:r>
              <a:rPr lang="en-US" sz="1314" b="1" kern="1200">
                <a:solidFill>
                  <a:schemeClr val="bg1"/>
                </a:solidFill>
                <a:latin typeface="+mn-lt"/>
                <a:ea typeface="+mn-ea"/>
                <a:cs typeface="+mn-cs"/>
              </a:rPr>
              <a:t>Deputy Chief of Staff</a:t>
            </a:r>
            <a:endParaRPr lang="en-US" b="1">
              <a:solidFill>
                <a:schemeClr val="bg1"/>
              </a:solidFill>
            </a:endParaRPr>
          </a:p>
        </p:txBody>
      </p:sp>
      <p:sp>
        <p:nvSpPr>
          <p:cNvPr id="6" name="Rectangle: Rounded Corners 5">
            <a:extLst>
              <a:ext uri="{FF2B5EF4-FFF2-40B4-BE49-F238E27FC236}">
                <a16:creationId xmlns:a16="http://schemas.microsoft.com/office/drawing/2014/main" id="{F578C7E2-CCBC-4DEA-813B-7168E9D4004B}"/>
              </a:ext>
            </a:extLst>
          </p:cNvPr>
          <p:cNvSpPr/>
          <p:nvPr/>
        </p:nvSpPr>
        <p:spPr>
          <a:xfrm>
            <a:off x="2157870" y="3498538"/>
            <a:ext cx="1425785" cy="73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512">
              <a:spcAft>
                <a:spcPts val="600"/>
              </a:spcAft>
            </a:pPr>
            <a:r>
              <a:rPr lang="en-US" sz="1314" b="1" kern="1200">
                <a:solidFill>
                  <a:schemeClr val="bg1"/>
                </a:solidFill>
                <a:latin typeface="+mn-lt"/>
                <a:ea typeface="+mn-ea"/>
                <a:cs typeface="+mn-cs"/>
              </a:rPr>
              <a:t>Project Policy Analyst</a:t>
            </a:r>
            <a:endParaRPr lang="en-US" b="1">
              <a:solidFill>
                <a:schemeClr val="bg1"/>
              </a:solidFill>
            </a:endParaRPr>
          </a:p>
        </p:txBody>
      </p:sp>
      <p:sp>
        <p:nvSpPr>
          <p:cNvPr id="7" name="Rectangle: Rounded Corners 6">
            <a:extLst>
              <a:ext uri="{FF2B5EF4-FFF2-40B4-BE49-F238E27FC236}">
                <a16:creationId xmlns:a16="http://schemas.microsoft.com/office/drawing/2014/main" id="{468A23EB-2394-419F-8BF7-636E653B3EF7}"/>
              </a:ext>
            </a:extLst>
          </p:cNvPr>
          <p:cNvSpPr/>
          <p:nvPr/>
        </p:nvSpPr>
        <p:spPr>
          <a:xfrm>
            <a:off x="2157869" y="4398366"/>
            <a:ext cx="1425785" cy="73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512">
              <a:spcAft>
                <a:spcPts val="600"/>
              </a:spcAft>
            </a:pPr>
            <a:r>
              <a:rPr lang="en-US" sz="1314" b="1" kern="1200">
                <a:solidFill>
                  <a:schemeClr val="lt1"/>
                </a:solidFill>
                <a:latin typeface="+mn-lt"/>
                <a:ea typeface="+mn-ea"/>
                <a:cs typeface="+mn-cs"/>
              </a:rPr>
              <a:t>Special Assistant / Exec. EA</a:t>
            </a:r>
            <a:endParaRPr lang="en-US" b="1"/>
          </a:p>
        </p:txBody>
      </p:sp>
      <p:sp>
        <p:nvSpPr>
          <p:cNvPr id="9" name="Rectangle: Rounded Corners 8">
            <a:extLst>
              <a:ext uri="{FF2B5EF4-FFF2-40B4-BE49-F238E27FC236}">
                <a16:creationId xmlns:a16="http://schemas.microsoft.com/office/drawing/2014/main" id="{141DBE4D-DFF9-4A39-B93C-0ECC9AEDFC84}"/>
              </a:ext>
            </a:extLst>
          </p:cNvPr>
          <p:cNvSpPr/>
          <p:nvPr/>
        </p:nvSpPr>
        <p:spPr>
          <a:xfrm>
            <a:off x="2166457" y="5298194"/>
            <a:ext cx="1425785" cy="738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7512">
              <a:spcAft>
                <a:spcPts val="600"/>
              </a:spcAft>
            </a:pPr>
            <a:r>
              <a:rPr lang="en-US" sz="1314" b="1" kern="1200">
                <a:solidFill>
                  <a:schemeClr val="lt1"/>
                </a:solidFill>
                <a:latin typeface="+mn-lt"/>
                <a:ea typeface="+mn-ea"/>
                <a:cs typeface="+mn-cs"/>
              </a:rPr>
              <a:t>(New) PPA4 or Org Consultant 4</a:t>
            </a:r>
            <a:endParaRPr lang="en-US" b="1"/>
          </a:p>
        </p:txBody>
      </p:sp>
    </p:spTree>
    <p:extLst>
      <p:ext uri="{BB962C8B-B14F-4D97-AF65-F5344CB8AC3E}">
        <p14:creationId xmlns:p14="http://schemas.microsoft.com/office/powerpoint/2010/main" val="239827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5" name="Group 4104">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106" name="Rectangle 4105">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E6171D9-6AA8-4191-84D2-256AA0589572}"/>
              </a:ext>
            </a:extLst>
          </p:cNvPr>
          <p:cNvSpPr>
            <a:spLocks noGrp="1"/>
          </p:cNvSpPr>
          <p:nvPr>
            <p:ph type="title"/>
          </p:nvPr>
        </p:nvSpPr>
        <p:spPr>
          <a:xfrm>
            <a:off x="1099425" y="1238081"/>
            <a:ext cx="4709345" cy="962953"/>
          </a:xfrm>
        </p:spPr>
        <p:txBody>
          <a:bodyPr vert="horz" lIns="91440" tIns="45720" rIns="91440" bIns="45720" rtlCol="0" anchor="b">
            <a:normAutofit/>
          </a:bodyPr>
          <a:lstStyle/>
          <a:p>
            <a:r>
              <a:rPr lang="en-US" sz="2900">
                <a:solidFill>
                  <a:schemeClr val="tx1"/>
                </a:solidFill>
              </a:rPr>
              <a:t>Recommendations for New Hiring</a:t>
            </a:r>
          </a:p>
        </p:txBody>
      </p:sp>
      <p:sp>
        <p:nvSpPr>
          <p:cNvPr id="4111" name="Rectangle 411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49434F0-3BE9-4B38-A0C9-C36F606408FB}"/>
              </a:ext>
            </a:extLst>
          </p:cNvPr>
          <p:cNvSpPr>
            <a:spLocks noGrp="1"/>
          </p:cNvSpPr>
          <p:nvPr>
            <p:ph type="body" sz="quarter" idx="19"/>
          </p:nvPr>
        </p:nvSpPr>
        <p:spPr>
          <a:xfrm>
            <a:off x="1100736" y="2508105"/>
            <a:ext cx="4709345" cy="3632493"/>
          </a:xfrm>
        </p:spPr>
        <p:txBody>
          <a:bodyPr vert="horz" lIns="91440" tIns="45720" rIns="91440" bIns="45720" rtlCol="0" anchor="ctr">
            <a:normAutofit fontScale="85000" lnSpcReduction="20000"/>
          </a:bodyPr>
          <a:lstStyle/>
          <a:p>
            <a:pPr marL="285750" indent="-285750">
              <a:buFont typeface="Arial" panose="020B0604020202020204" pitchFamily="34" charset="0"/>
              <a:buChar char="•"/>
            </a:pPr>
            <a:r>
              <a:rPr lang="en-US" b="1"/>
              <a:t>Recommendation</a:t>
            </a:r>
            <a:endParaRPr lang="en-US">
              <a:solidFill>
                <a:srgbClr val="000000"/>
              </a:solidFill>
              <a:ea typeface="Calibri"/>
              <a:cs typeface="Calibri"/>
            </a:endParaRPr>
          </a:p>
          <a:p>
            <a:pPr marL="742950" lvl="1" indent="-285750">
              <a:buFont typeface="Arial" panose="020B0604020202020204" pitchFamily="34" charset="0"/>
              <a:buChar char="•"/>
            </a:pPr>
            <a:r>
              <a:rPr lang="en-US" sz="2000" dirty="0">
                <a:solidFill>
                  <a:schemeClr val="tx1"/>
                </a:solidFill>
              </a:rPr>
              <a:t>Merge two teams – different seasonal volumes would allow for flex support</a:t>
            </a:r>
            <a:endParaRPr lang="en-US" sz="2000" dirty="0">
              <a:solidFill>
                <a:schemeClr val="tx1"/>
              </a:solidFill>
              <a:ea typeface="Calibri"/>
              <a:cs typeface="Calibri"/>
            </a:endParaRPr>
          </a:p>
          <a:p>
            <a:pPr marL="742950" lvl="1" indent="-285750">
              <a:buFont typeface="Arial" panose="020B0604020202020204" pitchFamily="34" charset="0"/>
              <a:buChar char="•"/>
            </a:pPr>
            <a:r>
              <a:rPr lang="en-US" sz="2000" dirty="0">
                <a:solidFill>
                  <a:schemeClr val="tx1"/>
                </a:solidFill>
              </a:rPr>
              <a:t>New Matrix-Model approach for shared service support of Colleges</a:t>
            </a:r>
            <a:endParaRPr lang="en-US" sz="2000" dirty="0">
              <a:solidFill>
                <a:schemeClr val="tx1"/>
              </a:solidFill>
              <a:ea typeface="Calibri"/>
              <a:cs typeface="Calibri"/>
            </a:endParaRPr>
          </a:p>
          <a:p>
            <a:pPr marL="742950" lvl="1" indent="-285750">
              <a:buFont typeface="Arial" panose="020B0604020202020204" pitchFamily="34" charset="0"/>
              <a:buChar char="•"/>
            </a:pPr>
            <a:r>
              <a:rPr lang="en-US" sz="2000" dirty="0"/>
              <a:t>Volume based assignments for customer teams</a:t>
            </a:r>
            <a:endParaRPr lang="en-US" sz="2000" dirty="0">
              <a:ea typeface="Calibri"/>
              <a:cs typeface="Calibri"/>
            </a:endParaRPr>
          </a:p>
          <a:p>
            <a:pPr marL="285750" indent="-285750">
              <a:buFont typeface="Arial" panose="020B0604020202020204" pitchFamily="34" charset="0"/>
              <a:buChar char="•"/>
            </a:pPr>
            <a:r>
              <a:rPr lang="en-US" b="1" dirty="0"/>
              <a:t>Justifications</a:t>
            </a:r>
            <a:endParaRPr lang="en-US" dirty="0">
              <a:solidFill>
                <a:schemeClr val="tx1"/>
              </a:solidFill>
              <a:ea typeface="Calibri"/>
              <a:cs typeface="Calibri"/>
            </a:endParaRPr>
          </a:p>
          <a:p>
            <a:pPr marL="742950" lvl="1" indent="-285750">
              <a:buFont typeface="Arial" panose="020B0604020202020204" pitchFamily="34" charset="0"/>
              <a:buChar char="•"/>
            </a:pPr>
            <a:r>
              <a:rPr lang="en-US" sz="2000" dirty="0">
                <a:solidFill>
                  <a:schemeClr val="tx1"/>
                </a:solidFill>
              </a:rPr>
              <a:t>Organic, informal interactions have increased over the years</a:t>
            </a:r>
            <a:endParaRPr lang="en-US" sz="2000" dirty="0">
              <a:solidFill>
                <a:schemeClr val="tx1"/>
              </a:solidFill>
              <a:ea typeface="Calibri"/>
              <a:cs typeface="Calibri"/>
            </a:endParaRPr>
          </a:p>
          <a:p>
            <a:pPr marL="742950" lvl="1" indent="-285750">
              <a:buFont typeface="Arial" panose="020B0604020202020204" pitchFamily="34" charset="0"/>
              <a:buChar char="•"/>
            </a:pPr>
            <a:r>
              <a:rPr lang="en-US" sz="2000" dirty="0">
                <a:solidFill>
                  <a:schemeClr val="tx1"/>
                </a:solidFill>
              </a:rPr>
              <a:t>Customers increasingly interested in “one-stop shop” for all services</a:t>
            </a:r>
            <a:endParaRPr lang="en-US" sz="2000" dirty="0">
              <a:solidFill>
                <a:schemeClr val="tx1"/>
              </a:solidFill>
              <a:ea typeface="Calibri"/>
              <a:cs typeface="Calibri"/>
            </a:endParaRPr>
          </a:p>
          <a:p>
            <a:pPr marL="742950" lvl="1" indent="-285750">
              <a:buFont typeface="Arial" panose="020B0604020202020204" pitchFamily="34" charset="0"/>
              <a:buChar char="•"/>
            </a:pPr>
            <a:r>
              <a:rPr lang="en-US" sz="2000" dirty="0">
                <a:solidFill>
                  <a:schemeClr val="tx1"/>
                </a:solidFill>
              </a:rPr>
              <a:t>Maintain traditional, functional management with benefit of de-siloed </a:t>
            </a:r>
            <a:r>
              <a:rPr lang="en-US" sz="2000" dirty="0">
                <a:solidFill>
                  <a:srgbClr val="000000"/>
                </a:solidFill>
              </a:rPr>
              <a:t>collaboration </a:t>
            </a:r>
            <a:endParaRPr lang="en-US" dirty="0"/>
          </a:p>
        </p:txBody>
      </p:sp>
      <p:sp>
        <p:nvSpPr>
          <p:cNvPr id="4" name="Slide Number Placeholder 3">
            <a:extLst>
              <a:ext uri="{FF2B5EF4-FFF2-40B4-BE49-F238E27FC236}">
                <a16:creationId xmlns:a16="http://schemas.microsoft.com/office/drawing/2014/main" id="{7A917E1B-C8FE-44FE-AE8A-B0DAFE8C19D3}"/>
              </a:ext>
            </a:extLst>
          </p:cNvPr>
          <p:cNvSpPr>
            <a:spLocks noGrp="1"/>
          </p:cNvSpPr>
          <p:nvPr>
            <p:ph type="sldNum" sz="quarter" idx="18"/>
          </p:nvPr>
        </p:nvSpPr>
        <p:spPr>
          <a:xfrm>
            <a:off x="8610600" y="6492240"/>
            <a:ext cx="2743200" cy="365125"/>
          </a:xfrm>
        </p:spPr>
        <p:txBody>
          <a:bodyPr vert="horz" lIns="91440" tIns="45720" rIns="91440" bIns="45720" rtlCol="0" anchor="ctr">
            <a:normAutofit/>
          </a:bodyPr>
          <a:lstStyle/>
          <a:p>
            <a:pPr>
              <a:spcAft>
                <a:spcPts val="600"/>
              </a:spcAft>
              <a:defRPr/>
            </a:pPr>
            <a:fld id="{8699F50C-BE38-4BD0-BA84-9B090E1F2B9B}" type="slidenum">
              <a:rPr lang="en-US" smtClean="0">
                <a:solidFill>
                  <a:prstClr val="black">
                    <a:tint val="75000"/>
                  </a:prstClr>
                </a:solidFill>
                <a:latin typeface="Calibri" panose="020F0502020204030204"/>
              </a:rPr>
              <a:pPr>
                <a:spcAft>
                  <a:spcPts val="600"/>
                </a:spcAft>
                <a:defRPr/>
              </a:pPr>
              <a:t>23</a:t>
            </a:fld>
            <a:endParaRPr lang="en-US">
              <a:solidFill>
                <a:prstClr val="black">
                  <a:tint val="75000"/>
                </a:prstClr>
              </a:solidFill>
              <a:latin typeface="Calibri" panose="020F0502020204030204"/>
            </a:endParaRPr>
          </a:p>
        </p:txBody>
      </p:sp>
      <p:sp>
        <p:nvSpPr>
          <p:cNvPr id="8" name="Rectangle 7">
            <a:extLst>
              <a:ext uri="{FF2B5EF4-FFF2-40B4-BE49-F238E27FC236}">
                <a16:creationId xmlns:a16="http://schemas.microsoft.com/office/drawing/2014/main" id="{951E1092-E4C2-4C99-B96D-5426FCEF337E}"/>
              </a:ext>
            </a:extLst>
          </p:cNvPr>
          <p:cNvSpPr/>
          <p:nvPr/>
        </p:nvSpPr>
        <p:spPr>
          <a:xfrm>
            <a:off x="11076709" y="145473"/>
            <a:ext cx="810489" cy="64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32BEBF1-DA99-4E34-29BF-827A4B524181}"/>
              </a:ext>
            </a:extLst>
          </p:cNvPr>
          <p:cNvGrpSpPr/>
          <p:nvPr/>
        </p:nvGrpSpPr>
        <p:grpSpPr>
          <a:xfrm>
            <a:off x="5915035" y="1714413"/>
            <a:ext cx="5649359" cy="4293595"/>
            <a:chOff x="5479606" y="1627327"/>
            <a:chExt cx="6182759" cy="4729023"/>
          </a:xfrm>
        </p:grpSpPr>
        <p:pic>
          <p:nvPicPr>
            <p:cNvPr id="3" name="Picture 2">
              <a:extLst>
                <a:ext uri="{FF2B5EF4-FFF2-40B4-BE49-F238E27FC236}">
                  <a16:creationId xmlns:a16="http://schemas.microsoft.com/office/drawing/2014/main" id="{8F7EA942-5F10-74B1-E59C-6135B9ECABE1}"/>
                </a:ext>
              </a:extLst>
            </p:cNvPr>
            <p:cNvPicPr>
              <a:picLocks noChangeAspect="1"/>
            </p:cNvPicPr>
            <p:nvPr/>
          </p:nvPicPr>
          <p:blipFill>
            <a:blip r:embed="rId2"/>
            <a:stretch>
              <a:fillRect/>
            </a:stretch>
          </p:blipFill>
          <p:spPr>
            <a:xfrm>
              <a:off x="5479606" y="1627327"/>
              <a:ext cx="6182759" cy="4729023"/>
            </a:xfrm>
            <a:prstGeom prst="rect">
              <a:avLst/>
            </a:prstGeom>
          </p:spPr>
        </p:pic>
        <p:sp>
          <p:nvSpPr>
            <p:cNvPr id="7" name="Rectangle 6">
              <a:extLst>
                <a:ext uri="{FF2B5EF4-FFF2-40B4-BE49-F238E27FC236}">
                  <a16:creationId xmlns:a16="http://schemas.microsoft.com/office/drawing/2014/main" id="{8FF5DC96-3FEF-A20E-A2E5-75F8DFD40EFC}"/>
                </a:ext>
              </a:extLst>
            </p:cNvPr>
            <p:cNvSpPr/>
            <p:nvPr/>
          </p:nvSpPr>
          <p:spPr>
            <a:xfrm>
              <a:off x="6573116" y="5000625"/>
              <a:ext cx="666749"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Customer 1</a:t>
              </a:r>
            </a:p>
          </p:txBody>
        </p:sp>
        <p:sp>
          <p:nvSpPr>
            <p:cNvPr id="9" name="Rectangle 8">
              <a:extLst>
                <a:ext uri="{FF2B5EF4-FFF2-40B4-BE49-F238E27FC236}">
                  <a16:creationId xmlns:a16="http://schemas.microsoft.com/office/drawing/2014/main" id="{8AA8DF39-1A86-BEEF-EA69-7D182F431AC1}"/>
                </a:ext>
              </a:extLst>
            </p:cNvPr>
            <p:cNvSpPr/>
            <p:nvPr/>
          </p:nvSpPr>
          <p:spPr>
            <a:xfrm>
              <a:off x="7453745" y="5000625"/>
              <a:ext cx="666749"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Customer 2</a:t>
              </a:r>
            </a:p>
          </p:txBody>
        </p:sp>
        <p:sp>
          <p:nvSpPr>
            <p:cNvPr id="10" name="Rectangle 9">
              <a:extLst>
                <a:ext uri="{FF2B5EF4-FFF2-40B4-BE49-F238E27FC236}">
                  <a16:creationId xmlns:a16="http://schemas.microsoft.com/office/drawing/2014/main" id="{316902D5-16A2-AA82-77D2-0DD7B0080378}"/>
                </a:ext>
              </a:extLst>
            </p:cNvPr>
            <p:cNvSpPr/>
            <p:nvPr/>
          </p:nvSpPr>
          <p:spPr>
            <a:xfrm>
              <a:off x="8334375" y="5000625"/>
              <a:ext cx="666749"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Customer 3</a:t>
              </a:r>
            </a:p>
          </p:txBody>
        </p:sp>
        <p:sp>
          <p:nvSpPr>
            <p:cNvPr id="11" name="Rectangle 10">
              <a:extLst>
                <a:ext uri="{FF2B5EF4-FFF2-40B4-BE49-F238E27FC236}">
                  <a16:creationId xmlns:a16="http://schemas.microsoft.com/office/drawing/2014/main" id="{69500B4C-FCFF-C55B-E38B-59A0DF43627A}"/>
                </a:ext>
              </a:extLst>
            </p:cNvPr>
            <p:cNvSpPr/>
            <p:nvPr/>
          </p:nvSpPr>
          <p:spPr>
            <a:xfrm>
              <a:off x="9220200" y="5000625"/>
              <a:ext cx="666749"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Customer 4</a:t>
              </a:r>
            </a:p>
          </p:txBody>
        </p:sp>
        <p:sp>
          <p:nvSpPr>
            <p:cNvPr id="12" name="Rectangle 11">
              <a:extLst>
                <a:ext uri="{FF2B5EF4-FFF2-40B4-BE49-F238E27FC236}">
                  <a16:creationId xmlns:a16="http://schemas.microsoft.com/office/drawing/2014/main" id="{D7B0F86B-52C5-1583-9BD7-1617DB888DC4}"/>
                </a:ext>
              </a:extLst>
            </p:cNvPr>
            <p:cNvSpPr/>
            <p:nvPr/>
          </p:nvSpPr>
          <p:spPr>
            <a:xfrm>
              <a:off x="10029825" y="5000625"/>
              <a:ext cx="666749"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Customer 5</a:t>
              </a:r>
            </a:p>
          </p:txBody>
        </p:sp>
        <p:sp>
          <p:nvSpPr>
            <p:cNvPr id="13" name="Rectangle 12">
              <a:extLst>
                <a:ext uri="{FF2B5EF4-FFF2-40B4-BE49-F238E27FC236}">
                  <a16:creationId xmlns:a16="http://schemas.microsoft.com/office/drawing/2014/main" id="{889D156B-970F-C5AB-1AF0-6E305E494F39}"/>
                </a:ext>
              </a:extLst>
            </p:cNvPr>
            <p:cNvSpPr/>
            <p:nvPr/>
          </p:nvSpPr>
          <p:spPr>
            <a:xfrm>
              <a:off x="10834254" y="5585407"/>
              <a:ext cx="666749" cy="476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Division 2 Director</a:t>
              </a:r>
            </a:p>
          </p:txBody>
        </p:sp>
        <p:sp>
          <p:nvSpPr>
            <p:cNvPr id="14" name="Rectangle 13">
              <a:extLst>
                <a:ext uri="{FF2B5EF4-FFF2-40B4-BE49-F238E27FC236}">
                  <a16:creationId xmlns:a16="http://schemas.microsoft.com/office/drawing/2014/main" id="{1E6728F3-B862-0982-3232-172AC9BF1B34}"/>
                </a:ext>
              </a:extLst>
            </p:cNvPr>
            <p:cNvSpPr/>
            <p:nvPr/>
          </p:nvSpPr>
          <p:spPr>
            <a:xfrm>
              <a:off x="5715000" y="2023057"/>
              <a:ext cx="666749" cy="476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Division 1 Director</a:t>
              </a:r>
            </a:p>
          </p:txBody>
        </p:sp>
        <p:sp>
          <p:nvSpPr>
            <p:cNvPr id="15" name="Rectangle 14">
              <a:extLst>
                <a:ext uri="{FF2B5EF4-FFF2-40B4-BE49-F238E27FC236}">
                  <a16:creationId xmlns:a16="http://schemas.microsoft.com/office/drawing/2014/main" id="{6198C369-8E0E-041D-A2B7-A37E87A8ECF3}"/>
                </a:ext>
              </a:extLst>
            </p:cNvPr>
            <p:cNvSpPr/>
            <p:nvPr/>
          </p:nvSpPr>
          <p:spPr>
            <a:xfrm>
              <a:off x="5991224" y="2856937"/>
              <a:ext cx="285750" cy="85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163E6F-58F1-8829-9E1F-E88759B03DD5}"/>
                </a:ext>
              </a:extLst>
            </p:cNvPr>
            <p:cNvSpPr/>
            <p:nvPr/>
          </p:nvSpPr>
          <p:spPr>
            <a:xfrm>
              <a:off x="6019799" y="3466537"/>
              <a:ext cx="285750" cy="85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C8439F-73F5-9A15-19FA-7D5DF77BC882}"/>
                </a:ext>
              </a:extLst>
            </p:cNvPr>
            <p:cNvSpPr/>
            <p:nvPr/>
          </p:nvSpPr>
          <p:spPr>
            <a:xfrm>
              <a:off x="5848348" y="4057087"/>
              <a:ext cx="428625" cy="85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8C2ECC-1A07-7FE8-4526-E33B2D0BFA54}"/>
                </a:ext>
              </a:extLst>
            </p:cNvPr>
            <p:cNvSpPr/>
            <p:nvPr/>
          </p:nvSpPr>
          <p:spPr>
            <a:xfrm>
              <a:off x="10924309" y="5143500"/>
              <a:ext cx="285750" cy="85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4BCA25-DED6-AAC1-8122-4CBE56464CC9}"/>
                </a:ext>
              </a:extLst>
            </p:cNvPr>
            <p:cNvSpPr/>
            <p:nvPr/>
          </p:nvSpPr>
          <p:spPr>
            <a:xfrm>
              <a:off x="6559260" y="2023057"/>
              <a:ext cx="666749" cy="4762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Team Portfolio</a:t>
              </a:r>
            </a:p>
          </p:txBody>
        </p:sp>
        <p:sp>
          <p:nvSpPr>
            <p:cNvPr id="20" name="Rectangle 19">
              <a:extLst>
                <a:ext uri="{FF2B5EF4-FFF2-40B4-BE49-F238E27FC236}">
                  <a16:creationId xmlns:a16="http://schemas.microsoft.com/office/drawing/2014/main" id="{407D7492-2698-14F5-4CEF-8BBF871F90F9}"/>
                </a:ext>
              </a:extLst>
            </p:cNvPr>
            <p:cNvSpPr/>
            <p:nvPr/>
          </p:nvSpPr>
          <p:spPr>
            <a:xfrm>
              <a:off x="7463265" y="2023057"/>
              <a:ext cx="666749" cy="4762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Team Portfolio</a:t>
              </a:r>
            </a:p>
          </p:txBody>
        </p:sp>
        <p:sp>
          <p:nvSpPr>
            <p:cNvPr id="21" name="Rectangle 20">
              <a:extLst>
                <a:ext uri="{FF2B5EF4-FFF2-40B4-BE49-F238E27FC236}">
                  <a16:creationId xmlns:a16="http://schemas.microsoft.com/office/drawing/2014/main" id="{2E5AABE4-4094-5023-A902-18B7E87B2D9F}"/>
                </a:ext>
              </a:extLst>
            </p:cNvPr>
            <p:cNvSpPr/>
            <p:nvPr/>
          </p:nvSpPr>
          <p:spPr>
            <a:xfrm>
              <a:off x="8334375" y="2023057"/>
              <a:ext cx="666749" cy="4762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Team Portfolio</a:t>
              </a:r>
            </a:p>
          </p:txBody>
        </p:sp>
        <p:sp>
          <p:nvSpPr>
            <p:cNvPr id="22" name="Rectangle 21">
              <a:extLst>
                <a:ext uri="{FF2B5EF4-FFF2-40B4-BE49-F238E27FC236}">
                  <a16:creationId xmlns:a16="http://schemas.microsoft.com/office/drawing/2014/main" id="{2975755F-8D2C-2D08-6E99-7AC3BF53AE91}"/>
                </a:ext>
              </a:extLst>
            </p:cNvPr>
            <p:cNvSpPr/>
            <p:nvPr/>
          </p:nvSpPr>
          <p:spPr>
            <a:xfrm>
              <a:off x="9220200" y="2018877"/>
              <a:ext cx="666749" cy="4762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Team Portfolio</a:t>
              </a:r>
            </a:p>
          </p:txBody>
        </p:sp>
        <p:sp>
          <p:nvSpPr>
            <p:cNvPr id="23" name="Rectangle 22">
              <a:extLst>
                <a:ext uri="{FF2B5EF4-FFF2-40B4-BE49-F238E27FC236}">
                  <a16:creationId xmlns:a16="http://schemas.microsoft.com/office/drawing/2014/main" id="{FB42220A-9296-6E17-C560-4AFBA232B07F}"/>
                </a:ext>
              </a:extLst>
            </p:cNvPr>
            <p:cNvSpPr/>
            <p:nvPr/>
          </p:nvSpPr>
          <p:spPr>
            <a:xfrm>
              <a:off x="10011629" y="2018877"/>
              <a:ext cx="666749" cy="4762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Team Portfolio</a:t>
              </a:r>
            </a:p>
          </p:txBody>
        </p:sp>
      </p:grpSp>
    </p:spTree>
    <p:extLst>
      <p:ext uri="{BB962C8B-B14F-4D97-AF65-F5344CB8AC3E}">
        <p14:creationId xmlns:p14="http://schemas.microsoft.com/office/powerpoint/2010/main" val="2308473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B0326-6182-4646-AFEB-4F0B2A13CF8B}"/>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b="1" kern="1200">
                <a:solidFill>
                  <a:schemeClr val="tx1"/>
                </a:solidFill>
                <a:latin typeface="+mj-lt"/>
                <a:ea typeface="+mj-ea"/>
                <a:cs typeface="+mj-cs"/>
              </a:rPr>
              <a:t>Analysis of Key Findings and Report</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DF7608-C977-436E-ABC2-B0457673E727}"/>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1800"/>
              <a:t>Preserve confidentiality</a:t>
            </a:r>
          </a:p>
          <a:p>
            <a:r>
              <a:rPr lang="en-US" sz="1800"/>
              <a:t>Major and minor themes</a:t>
            </a:r>
          </a:p>
          <a:p>
            <a:r>
              <a:rPr lang="en-US" sz="1800"/>
              <a:t>Validate </a:t>
            </a:r>
            <a:r>
              <a:rPr lang="en-US" sz="1800" i="1"/>
              <a:t>everything</a:t>
            </a:r>
          </a:p>
          <a:p>
            <a:pPr lvl="1"/>
            <a:r>
              <a:rPr lang="en-US" sz="1800"/>
              <a:t>If interviews indicate understaffing, do staffing comparisons validate this?</a:t>
            </a:r>
          </a:p>
          <a:p>
            <a:pPr lvl="1"/>
            <a:r>
              <a:rPr lang="en-US" sz="1800"/>
              <a:t>If customer focus groups indicate low satisfaction, do surveys validate this?</a:t>
            </a:r>
          </a:p>
          <a:p>
            <a:r>
              <a:rPr lang="en-US" sz="1800"/>
              <a:t>Full report and socialization deck/report</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3E35210-2417-4341-8C58-846A8B3C12FB}"/>
              </a:ext>
            </a:extLst>
          </p:cNvPr>
          <p:cNvPicPr>
            <a:picLocks noGrp="1" noChangeAspect="1"/>
          </p:cNvPicPr>
          <p:nvPr>
            <p:ph sz="half" idx="2"/>
          </p:nvPr>
        </p:nvPicPr>
        <p:blipFill>
          <a:blip r:embed="rId2"/>
          <a:stretch>
            <a:fillRect/>
          </a:stretch>
        </p:blipFill>
        <p:spPr>
          <a:xfrm>
            <a:off x="5987738" y="758852"/>
            <a:ext cx="5628018" cy="5107426"/>
          </a:xfrm>
          <a:prstGeom prst="rect">
            <a:avLst/>
          </a:prstGeom>
        </p:spPr>
      </p:pic>
    </p:spTree>
    <p:extLst>
      <p:ext uri="{BB962C8B-B14F-4D97-AF65-F5344CB8AC3E}">
        <p14:creationId xmlns:p14="http://schemas.microsoft.com/office/powerpoint/2010/main" val="4031324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74D71B-7917-4BD7-887C-1D652DB0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4777DD92-A8BA-44D9-936A-0EE0581C883B}"/>
              </a:ext>
            </a:extLst>
          </p:cNvPr>
          <p:cNvSpPr txBox="1">
            <a:spLocks/>
          </p:cNvSpPr>
          <p:nvPr/>
        </p:nvSpPr>
        <p:spPr>
          <a:xfrm>
            <a:off x="941388" y="1006248"/>
            <a:ext cx="5608638" cy="5164365"/>
          </a:xfrm>
          <a:prstGeom prst="rect">
            <a:avLst/>
          </a:prstGeom>
        </p:spPr>
        <p:txBody>
          <a:bodyPr vert="horz" wrap="square"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667512">
              <a:buFont typeface="Arial,Sans-Serif"/>
              <a:buChar char="•"/>
            </a:pPr>
            <a:r>
              <a:rPr lang="en-US" dirty="0"/>
              <a:t>Confidentiality and objectivity are above every other principle</a:t>
            </a:r>
          </a:p>
          <a:p>
            <a:pPr marL="342900" indent="-342900" algn="l" defTabSz="667512">
              <a:buFont typeface="Arial,Sans-Serif"/>
              <a:buChar char="•"/>
            </a:pPr>
            <a:r>
              <a:rPr lang="en-US" dirty="0"/>
              <a:t>Respect for the worker</a:t>
            </a:r>
            <a:endParaRPr lang="en-US" dirty="0">
              <a:ea typeface="Calibri"/>
              <a:cs typeface="Calibri"/>
            </a:endParaRPr>
          </a:p>
          <a:p>
            <a:pPr marL="342900" indent="-342900" algn="l" defTabSz="667512">
              <a:buFont typeface="Arial,Sans-Serif"/>
              <a:buChar char="•"/>
            </a:pPr>
            <a:r>
              <a:rPr lang="en-US" dirty="0"/>
              <a:t>Empathy is important to establish change management success later</a:t>
            </a:r>
            <a:endParaRPr lang="en-US" dirty="0">
              <a:ea typeface="Calibri"/>
              <a:cs typeface="Calibri"/>
            </a:endParaRPr>
          </a:p>
          <a:p>
            <a:pPr marL="342900" indent="-342900" algn="l" defTabSz="667512">
              <a:buFont typeface="Arial,Sans-Serif"/>
              <a:buChar char="•"/>
            </a:pPr>
            <a:r>
              <a:rPr lang="en-US" dirty="0"/>
              <a:t>Coach the sponsor for radical transparency</a:t>
            </a:r>
            <a:endParaRPr lang="en-US" kern="1200" dirty="0">
              <a:solidFill>
                <a:schemeClr val="tx1"/>
              </a:solidFill>
              <a:latin typeface="+mn-lt"/>
              <a:ea typeface="Calibri"/>
              <a:cs typeface="Calibri"/>
            </a:endParaRPr>
          </a:p>
          <a:p>
            <a:pPr marL="342900" indent="-342900" algn="l" defTabSz="667512">
              <a:buFont typeface="Arial,Sans-Serif"/>
              <a:buChar char="•"/>
            </a:pPr>
            <a:r>
              <a:rPr lang="en-US" dirty="0"/>
              <a:t>Take what the assessment gives you</a:t>
            </a:r>
            <a:endParaRPr lang="en-US" kern="1200" dirty="0">
              <a:solidFill>
                <a:schemeClr val="tx1"/>
              </a:solidFill>
              <a:latin typeface="+mn-lt"/>
              <a:ea typeface="Calibri"/>
              <a:cs typeface="Calibri"/>
            </a:endParaRPr>
          </a:p>
          <a:p>
            <a:pPr marL="342900" indent="-342900" algn="l" defTabSz="667512">
              <a:buFont typeface="Arial,Sans-Serif"/>
              <a:buChar char="•"/>
            </a:pPr>
            <a:r>
              <a:rPr lang="en-US" dirty="0"/>
              <a:t>Invite yourself to the socialization sessions</a:t>
            </a:r>
            <a:endParaRPr lang="en-US" dirty="0">
              <a:ea typeface="Calibri"/>
              <a:cs typeface="Calibri"/>
            </a:endParaRPr>
          </a:p>
        </p:txBody>
      </p:sp>
      <p:sp>
        <p:nvSpPr>
          <p:cNvPr id="2" name="Title 1">
            <a:extLst>
              <a:ext uri="{FF2B5EF4-FFF2-40B4-BE49-F238E27FC236}">
                <a16:creationId xmlns:a16="http://schemas.microsoft.com/office/drawing/2014/main" id="{0F6ECA38-A7A7-4287-8512-325547DA651B}"/>
              </a:ext>
            </a:extLst>
          </p:cNvPr>
          <p:cNvSpPr>
            <a:spLocks noGrp="1"/>
          </p:cNvSpPr>
          <p:nvPr>
            <p:ph type="ctrTitle"/>
          </p:nvPr>
        </p:nvSpPr>
        <p:spPr>
          <a:xfrm>
            <a:off x="7658841" y="2356130"/>
            <a:ext cx="3951414" cy="1174470"/>
          </a:xfrm>
        </p:spPr>
        <p:txBody>
          <a:bodyPr>
            <a:normAutofit/>
          </a:bodyPr>
          <a:lstStyle/>
          <a:p>
            <a:pPr algn="l" defTabSz="667512"/>
            <a:r>
              <a:rPr lang="en-US" b="1" dirty="0"/>
              <a:t>Helpful Tips</a:t>
            </a:r>
            <a:endParaRPr lang="en-US" b="1" dirty="0">
              <a:ea typeface="Calibri Light"/>
              <a:cs typeface="Calibri Light"/>
            </a:endParaRPr>
          </a:p>
        </p:txBody>
      </p:sp>
      <p:sp>
        <p:nvSpPr>
          <p:cNvPr id="3" name="Subtitle 2">
            <a:extLst>
              <a:ext uri="{FF2B5EF4-FFF2-40B4-BE49-F238E27FC236}">
                <a16:creationId xmlns:a16="http://schemas.microsoft.com/office/drawing/2014/main" id="{B086711A-BA83-4AA3-93A0-A455E9731470}"/>
              </a:ext>
            </a:extLst>
          </p:cNvPr>
          <p:cNvSpPr>
            <a:spLocks noGrp="1"/>
          </p:cNvSpPr>
          <p:nvPr>
            <p:ph type="subTitle" idx="1"/>
          </p:nvPr>
        </p:nvSpPr>
        <p:spPr>
          <a:xfrm>
            <a:off x="7658840" y="3586843"/>
            <a:ext cx="3951414" cy="1322614"/>
          </a:xfrm>
        </p:spPr>
        <p:txBody>
          <a:bodyPr vert="horz" lIns="91440" tIns="45720" rIns="91440" bIns="45720" rtlCol="0" anchor="t">
            <a:normAutofit/>
          </a:bodyPr>
          <a:lstStyle/>
          <a:p>
            <a:pPr algn="l" defTabSz="667512">
              <a:spcBef>
                <a:spcPts val="730"/>
              </a:spcBef>
            </a:pPr>
            <a:r>
              <a:rPr lang="en-US" sz="2000" b="1" dirty="0">
                <a:solidFill>
                  <a:schemeClr val="accent1"/>
                </a:solidFill>
              </a:rPr>
              <a:t>Soft Skills </a:t>
            </a:r>
            <a:r>
              <a:rPr lang="en-US" sz="2000" b="1" kern="1200" dirty="0">
                <a:solidFill>
                  <a:schemeClr val="accent1"/>
                </a:solidFill>
                <a:latin typeface="+mn-lt"/>
                <a:ea typeface="+mn-ea"/>
                <a:cs typeface="+mn-cs"/>
              </a:rPr>
              <a:t>for </a:t>
            </a:r>
            <a:r>
              <a:rPr lang="en-US" sz="2000" b="1" dirty="0">
                <a:solidFill>
                  <a:schemeClr val="accent1"/>
                </a:solidFill>
              </a:rPr>
              <a:t>Success</a:t>
            </a:r>
            <a:endParaRPr lang="en-US" dirty="0">
              <a:solidFill>
                <a:schemeClr val="accent1"/>
              </a:solidFill>
              <a:ea typeface="Calibri" panose="020F0502020204030204"/>
              <a:cs typeface="Calibri" panose="020F0502020204030204"/>
            </a:endParaRPr>
          </a:p>
        </p:txBody>
      </p:sp>
    </p:spTree>
    <p:extLst>
      <p:ext uri="{BB962C8B-B14F-4D97-AF65-F5344CB8AC3E}">
        <p14:creationId xmlns:p14="http://schemas.microsoft.com/office/powerpoint/2010/main" val="10270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AF36E8C-9C1F-E006-D38E-DFE7BF05FE5C}"/>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dirty="0"/>
              <a:t>Thank You</a:t>
            </a:r>
            <a:br>
              <a:rPr lang="en-US" dirty="0"/>
            </a:br>
            <a:r>
              <a:rPr lang="en-US" dirty="0">
                <a:ea typeface="Calibri Light"/>
                <a:cs typeface="Calibri Light"/>
              </a:rPr>
              <a:t>[Questions?]</a:t>
            </a:r>
            <a:endParaRPr lang="en-US" dirty="0"/>
          </a:p>
        </p:txBody>
      </p:sp>
      <p:sp>
        <p:nvSpPr>
          <p:cNvPr id="17" name="Rectangle 1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 group of people in a park&#10;&#10;Description automatically generated">
            <a:extLst>
              <a:ext uri="{FF2B5EF4-FFF2-40B4-BE49-F238E27FC236}">
                <a16:creationId xmlns:a16="http://schemas.microsoft.com/office/drawing/2014/main" id="{F0299438-669A-699F-E117-A11A7B1302EA}"/>
              </a:ext>
            </a:extLst>
          </p:cNvPr>
          <p:cNvPicPr>
            <a:picLocks noGrp="1" noChangeAspect="1"/>
          </p:cNvPicPr>
          <p:nvPr>
            <p:ph idx="1"/>
          </p:nvPr>
        </p:nvPicPr>
        <p:blipFill rotWithShape="1">
          <a:blip r:embed="rId2"/>
          <a:srcRect t="14250"/>
          <a:stretch/>
        </p:blipFill>
        <p:spPr>
          <a:xfrm>
            <a:off x="959205" y="364142"/>
            <a:ext cx="10369645" cy="3867993"/>
          </a:xfrm>
          <a:prstGeom prst="rect">
            <a:avLst/>
          </a:prstGeom>
        </p:spPr>
      </p:pic>
      <p:sp>
        <p:nvSpPr>
          <p:cNvPr id="12" name="Rectangle 2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24E96F83-C2D1-3F33-7B1B-564C41E0CDEF}"/>
              </a:ext>
            </a:extLst>
          </p:cNvPr>
          <p:cNvSpPr>
            <a:spLocks noGrp="1"/>
          </p:cNvSpPr>
          <p:nvPr>
            <p:ph type="body" sz="half" idx="2"/>
          </p:nvPr>
        </p:nvSpPr>
        <p:spPr>
          <a:xfrm>
            <a:off x="5162719" y="4883544"/>
            <a:ext cx="6586915" cy="1556907"/>
          </a:xfrm>
        </p:spPr>
        <p:txBody>
          <a:bodyPr vert="horz" lIns="91440" tIns="45720" rIns="91440" bIns="45720" rtlCol="0" anchor="ctr">
            <a:normAutofit/>
          </a:bodyPr>
          <a:lstStyle/>
          <a:p>
            <a:r>
              <a:rPr lang="en-US" sz="1800"/>
              <a:t>Brad Sollenberger</a:t>
            </a:r>
            <a:endParaRPr lang="en-US"/>
          </a:p>
          <a:p>
            <a:r>
              <a:rPr lang="en-US" sz="1800"/>
              <a:t>Practice Director, Continuous Improvement</a:t>
            </a:r>
            <a:endParaRPr lang="en-US" sz="1800">
              <a:ea typeface="Calibri" panose="020F0502020204030204"/>
              <a:cs typeface="Calibri" panose="020F0502020204030204"/>
            </a:endParaRPr>
          </a:p>
          <a:p>
            <a:r>
              <a:rPr lang="en-US" sz="1800"/>
              <a:t>Office of Operational Strategic Initiatives, UCSD</a:t>
            </a:r>
            <a:endParaRPr lang="en-US" sz="1800">
              <a:ea typeface="Calibri" panose="020F0502020204030204"/>
              <a:cs typeface="Calibri" panose="020F0502020204030204"/>
            </a:endParaRPr>
          </a:p>
          <a:p>
            <a:r>
              <a:rPr lang="en-US" sz="1800" dirty="0">
                <a:hlinkClick r:id="rId3"/>
              </a:rPr>
              <a:t>bsollenberger@ucsd.edu</a:t>
            </a:r>
            <a:r>
              <a:rPr lang="en-US" sz="1800" dirty="0"/>
              <a:t> </a:t>
            </a:r>
            <a:endParaRPr lang="en-US" sz="1800" dirty="0">
              <a:ea typeface="Calibri" panose="020F0502020204030204"/>
              <a:cs typeface="Calibri" panose="020F0502020204030204"/>
            </a:endParaRPr>
          </a:p>
        </p:txBody>
      </p:sp>
    </p:spTree>
    <p:extLst>
      <p:ext uri="{BB962C8B-B14F-4D97-AF65-F5344CB8AC3E}">
        <p14:creationId xmlns:p14="http://schemas.microsoft.com/office/powerpoint/2010/main" val="407460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C6A2-D15E-4E1F-A766-E43DD90EFCC5}"/>
              </a:ext>
            </a:extLst>
          </p:cNvPr>
          <p:cNvSpPr>
            <a:spLocks noGrp="1"/>
          </p:cNvSpPr>
          <p:nvPr>
            <p:ph type="title"/>
          </p:nvPr>
        </p:nvSpPr>
        <p:spPr/>
        <p:txBody>
          <a:bodyPr/>
          <a:lstStyle/>
          <a:p>
            <a:r>
              <a:rPr lang="en-US" b="1" dirty="0">
                <a:solidFill>
                  <a:schemeClr val="accent1"/>
                </a:solidFill>
              </a:rPr>
              <a:t>When to perform an Org Assessment</a:t>
            </a:r>
          </a:p>
        </p:txBody>
      </p:sp>
      <p:sp>
        <p:nvSpPr>
          <p:cNvPr id="4" name="Text Placeholder 3">
            <a:extLst>
              <a:ext uri="{FF2B5EF4-FFF2-40B4-BE49-F238E27FC236}">
                <a16:creationId xmlns:a16="http://schemas.microsoft.com/office/drawing/2014/main" id="{2C1932CE-2AEC-4295-9108-9286E53DB41D}"/>
              </a:ext>
            </a:extLst>
          </p:cNvPr>
          <p:cNvSpPr>
            <a:spLocks noGrp="1"/>
          </p:cNvSpPr>
          <p:nvPr>
            <p:ph type="body" idx="1"/>
          </p:nvPr>
        </p:nvSpPr>
        <p:spPr/>
        <p:txBody>
          <a:bodyPr/>
          <a:lstStyle/>
          <a:p>
            <a:r>
              <a:rPr lang="en-US" dirty="0"/>
              <a:t>Internally Driven</a:t>
            </a:r>
          </a:p>
        </p:txBody>
      </p:sp>
      <p:graphicFrame>
        <p:nvGraphicFramePr>
          <p:cNvPr id="9" name="Content Placeholder 4">
            <a:extLst>
              <a:ext uri="{FF2B5EF4-FFF2-40B4-BE49-F238E27FC236}">
                <a16:creationId xmlns:a16="http://schemas.microsoft.com/office/drawing/2014/main" id="{443A93FE-E975-EDEC-882E-5C77251B10D0}"/>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DA06404E-BA86-4D8A-B789-695DB687D103}"/>
              </a:ext>
            </a:extLst>
          </p:cNvPr>
          <p:cNvSpPr>
            <a:spLocks noGrp="1"/>
          </p:cNvSpPr>
          <p:nvPr>
            <p:ph type="body" sz="quarter" idx="3"/>
          </p:nvPr>
        </p:nvSpPr>
        <p:spPr/>
        <p:txBody>
          <a:bodyPr/>
          <a:lstStyle/>
          <a:p>
            <a:r>
              <a:rPr lang="en-US" dirty="0"/>
              <a:t>Externally Driven</a:t>
            </a:r>
          </a:p>
        </p:txBody>
      </p:sp>
      <p:sp>
        <p:nvSpPr>
          <p:cNvPr id="7" name="Content Placeholder 6">
            <a:extLst>
              <a:ext uri="{FF2B5EF4-FFF2-40B4-BE49-F238E27FC236}">
                <a16:creationId xmlns:a16="http://schemas.microsoft.com/office/drawing/2014/main" id="{3D2AB1AC-98B8-462C-98B9-F3D876FB101C}"/>
              </a:ext>
            </a:extLst>
          </p:cNvPr>
          <p:cNvSpPr>
            <a:spLocks noGrp="1"/>
          </p:cNvSpPr>
          <p:nvPr>
            <p:ph sz="quarter" idx="4"/>
          </p:nvPr>
        </p:nvSpPr>
        <p:spPr/>
        <p:txBody>
          <a:bodyPr vert="horz" lIns="91440" tIns="45720" rIns="91440" bIns="45720" rtlCol="0" anchor="t">
            <a:normAutofit/>
          </a:bodyPr>
          <a:lstStyle/>
          <a:p>
            <a:endParaRPr lang="en-US" dirty="0"/>
          </a:p>
          <a:p>
            <a:endParaRPr lang="en-US" dirty="0"/>
          </a:p>
        </p:txBody>
      </p:sp>
      <p:graphicFrame>
        <p:nvGraphicFramePr>
          <p:cNvPr id="35" name="Content Placeholder 4">
            <a:extLst>
              <a:ext uri="{FF2B5EF4-FFF2-40B4-BE49-F238E27FC236}">
                <a16:creationId xmlns:a16="http://schemas.microsoft.com/office/drawing/2014/main" id="{3BBBC302-3AB9-0692-170C-1FD492F471CC}"/>
              </a:ext>
            </a:extLst>
          </p:cNvPr>
          <p:cNvGraphicFramePr>
            <a:graphicFrameLocks/>
          </p:cNvGraphicFramePr>
          <p:nvPr>
            <p:extLst>
              <p:ext uri="{D42A27DB-BD31-4B8C-83A1-F6EECF244321}">
                <p14:modId xmlns:p14="http://schemas.microsoft.com/office/powerpoint/2010/main" val="426957266"/>
              </p:ext>
            </p:extLst>
          </p:nvPr>
        </p:nvGraphicFramePr>
        <p:xfrm>
          <a:off x="6247019" y="2509033"/>
          <a:ext cx="5157787"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 name="Picture 102" descr="A close-up of a white background&#10;&#10;Description automatically generated">
            <a:extLst>
              <a:ext uri="{FF2B5EF4-FFF2-40B4-BE49-F238E27FC236}">
                <a16:creationId xmlns:a16="http://schemas.microsoft.com/office/drawing/2014/main" id="{870DC320-F38B-EE51-7702-3BAF06AE21E2}"/>
              </a:ext>
            </a:extLst>
          </p:cNvPr>
          <p:cNvPicPr>
            <a:picLocks noChangeAspect="1"/>
          </p:cNvPicPr>
          <p:nvPr/>
        </p:nvPicPr>
        <p:blipFill rotWithShape="1">
          <a:blip r:embed="rId12"/>
          <a:srcRect l="5145" t="13004" r="81879" b="61883"/>
          <a:stretch/>
        </p:blipFill>
        <p:spPr>
          <a:xfrm>
            <a:off x="6494207" y="2686546"/>
            <a:ext cx="706219" cy="683099"/>
          </a:xfrm>
          <a:prstGeom prst="rect">
            <a:avLst/>
          </a:prstGeom>
        </p:spPr>
      </p:pic>
      <p:pic>
        <p:nvPicPr>
          <p:cNvPr id="103" name="Picture 103" descr="A close-up of a white background&#10;&#10;Description automatically generated">
            <a:extLst>
              <a:ext uri="{FF2B5EF4-FFF2-40B4-BE49-F238E27FC236}">
                <a16:creationId xmlns:a16="http://schemas.microsoft.com/office/drawing/2014/main" id="{49DD3429-8F4B-C347-87A5-0162D2FB80B3}"/>
              </a:ext>
            </a:extLst>
          </p:cNvPr>
          <p:cNvPicPr>
            <a:picLocks noChangeAspect="1"/>
          </p:cNvPicPr>
          <p:nvPr/>
        </p:nvPicPr>
        <p:blipFill rotWithShape="1">
          <a:blip r:embed="rId12"/>
          <a:srcRect l="82103" t="12556" r="5369" b="61435"/>
          <a:stretch/>
        </p:blipFill>
        <p:spPr>
          <a:xfrm>
            <a:off x="6549513" y="4032336"/>
            <a:ext cx="632491" cy="658555"/>
          </a:xfrm>
          <a:prstGeom prst="rect">
            <a:avLst/>
          </a:prstGeom>
        </p:spPr>
      </p:pic>
      <p:pic>
        <p:nvPicPr>
          <p:cNvPr id="104" name="Picture 104" descr="A close-up of a white background&#10;&#10;Description automatically generated">
            <a:extLst>
              <a:ext uri="{FF2B5EF4-FFF2-40B4-BE49-F238E27FC236}">
                <a16:creationId xmlns:a16="http://schemas.microsoft.com/office/drawing/2014/main" id="{50E058C3-4683-0E79-388B-DFEA67A5728A}"/>
              </a:ext>
            </a:extLst>
          </p:cNvPr>
          <p:cNvPicPr>
            <a:picLocks noChangeAspect="1"/>
          </p:cNvPicPr>
          <p:nvPr/>
        </p:nvPicPr>
        <p:blipFill rotWithShape="1">
          <a:blip r:embed="rId12"/>
          <a:srcRect l="5369" t="66816" r="81879" b="5830"/>
          <a:stretch/>
        </p:blipFill>
        <p:spPr>
          <a:xfrm>
            <a:off x="6549513" y="5328966"/>
            <a:ext cx="632485" cy="664751"/>
          </a:xfrm>
          <a:prstGeom prst="rect">
            <a:avLst/>
          </a:prstGeom>
        </p:spPr>
      </p:pic>
    </p:spTree>
    <p:extLst>
      <p:ext uri="{BB962C8B-B14F-4D97-AF65-F5344CB8AC3E}">
        <p14:creationId xmlns:p14="http://schemas.microsoft.com/office/powerpoint/2010/main" val="197108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7" name="Group 717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178" name="Rectangle 717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1" name="Rectangle 718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FAD90-FD20-437B-A766-4564D919403F}"/>
              </a:ext>
            </a:extLst>
          </p:cNvPr>
          <p:cNvSpPr>
            <a:spLocks noGrp="1"/>
          </p:cNvSpPr>
          <p:nvPr>
            <p:ph type="title"/>
          </p:nvPr>
        </p:nvSpPr>
        <p:spPr>
          <a:xfrm>
            <a:off x="1282963" y="1238080"/>
            <a:ext cx="9849751" cy="1349671"/>
          </a:xfrm>
        </p:spPr>
        <p:txBody>
          <a:bodyPr anchor="b">
            <a:normAutofit/>
          </a:bodyPr>
          <a:lstStyle/>
          <a:p>
            <a:r>
              <a:rPr lang="en-US" sz="4200" b="1"/>
              <a:t>High-Level Overview of the Process</a:t>
            </a:r>
            <a:br>
              <a:rPr lang="en-US" sz="4200" b="1"/>
            </a:br>
            <a:r>
              <a:rPr lang="en-US" sz="4200" b="1"/>
              <a:t>What people think it is vs what it actually is </a:t>
            </a:r>
          </a:p>
        </p:txBody>
      </p:sp>
      <p:graphicFrame>
        <p:nvGraphicFramePr>
          <p:cNvPr id="4" name="Content Placeholder 3">
            <a:extLst>
              <a:ext uri="{FF2B5EF4-FFF2-40B4-BE49-F238E27FC236}">
                <a16:creationId xmlns:a16="http://schemas.microsoft.com/office/drawing/2014/main" id="{6FC856F0-4E0F-40EC-BD46-66033FD834CD}"/>
              </a:ext>
            </a:extLst>
          </p:cNvPr>
          <p:cNvGraphicFramePr>
            <a:graphicFrameLocks noGrp="1"/>
          </p:cNvGraphicFramePr>
          <p:nvPr>
            <p:ph idx="1"/>
            <p:extLst>
              <p:ext uri="{D42A27DB-BD31-4B8C-83A1-F6EECF244321}">
                <p14:modId xmlns:p14="http://schemas.microsoft.com/office/powerpoint/2010/main" val="1442069486"/>
              </p:ext>
            </p:extLst>
          </p:nvPr>
        </p:nvGraphicFramePr>
        <p:xfrm>
          <a:off x="5666560" y="2902912"/>
          <a:ext cx="4544519" cy="310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What Can Modern Product Teams Learn from the Bobs? - Zach on Leadership">
            <a:extLst>
              <a:ext uri="{FF2B5EF4-FFF2-40B4-BE49-F238E27FC236}">
                <a16:creationId xmlns:a16="http://schemas.microsoft.com/office/drawing/2014/main" id="{654B28D9-592A-49F2-9932-691A5D591E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6261" y="3416687"/>
            <a:ext cx="3522936" cy="1954924"/>
          </a:xfrm>
          <a:prstGeom prst="rect">
            <a:avLst/>
          </a:prstGeom>
          <a:noFill/>
          <a:extLst>
            <a:ext uri="{909E8E84-426E-40DD-AFC4-6F175D3DCCD1}">
              <a14:hiddenFill xmlns:a14="http://schemas.microsoft.com/office/drawing/2010/main">
                <a:solidFill>
                  <a:srgbClr val="FFFFFF"/>
                </a:solidFill>
              </a14:hiddenFill>
            </a:ext>
          </a:extLst>
        </p:spPr>
      </p:pic>
      <p:sp>
        <p:nvSpPr>
          <p:cNvPr id="3" name="&quot;Not Allowed&quot; Symbol 2">
            <a:extLst>
              <a:ext uri="{FF2B5EF4-FFF2-40B4-BE49-F238E27FC236}">
                <a16:creationId xmlns:a16="http://schemas.microsoft.com/office/drawing/2014/main" id="{79E21403-2655-4A2C-8BC1-FC8A319CB596}"/>
              </a:ext>
            </a:extLst>
          </p:cNvPr>
          <p:cNvSpPr/>
          <p:nvPr/>
        </p:nvSpPr>
        <p:spPr>
          <a:xfrm>
            <a:off x="2586693" y="3124189"/>
            <a:ext cx="2762070" cy="2539920"/>
          </a:xfrm>
          <a:prstGeom prst="noSmoking">
            <a:avLst>
              <a:gd name="adj" fmla="val 64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867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5CB1AAA-1859-5B99-AA72-89B5FBB58B0E}"/>
              </a:ext>
            </a:extLst>
          </p:cNvPr>
          <p:cNvSpPr>
            <a:spLocks noGrp="1"/>
          </p:cNvSpPr>
          <p:nvPr>
            <p:ph type="title"/>
          </p:nvPr>
        </p:nvSpPr>
        <p:spPr>
          <a:xfrm>
            <a:off x="839788" y="365125"/>
            <a:ext cx="10515600" cy="1325563"/>
          </a:xfrm>
        </p:spPr>
        <p:txBody>
          <a:bodyPr>
            <a:normAutofit/>
          </a:bodyPr>
          <a:lstStyle/>
          <a:p>
            <a:pPr algn="ctr"/>
            <a:r>
              <a:rPr lang="en-US" b="1"/>
              <a:t>Outcomes of an Org Assessment</a:t>
            </a:r>
          </a:p>
        </p:txBody>
      </p:sp>
      <p:sp>
        <p:nvSpPr>
          <p:cNvPr id="7" name="Text Placeholder 2">
            <a:extLst>
              <a:ext uri="{FF2B5EF4-FFF2-40B4-BE49-F238E27FC236}">
                <a16:creationId xmlns:a16="http://schemas.microsoft.com/office/drawing/2014/main" id="{1772D616-1A31-9547-24BA-A3C482BBAD2A}"/>
              </a:ext>
            </a:extLst>
          </p:cNvPr>
          <p:cNvSpPr txBox="1">
            <a:spLocks/>
          </p:cNvSpPr>
          <p:nvPr/>
        </p:nvSpPr>
        <p:spPr>
          <a:xfrm>
            <a:off x="1021482" y="1825625"/>
            <a:ext cx="4977991" cy="7951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77824">
              <a:spcBef>
                <a:spcPts val="960"/>
              </a:spcBef>
              <a:buNone/>
            </a:pPr>
            <a:r>
              <a:rPr lang="en-US" sz="2650" b="1" u="sng" kern="1200" dirty="0">
                <a:latin typeface="+mn-lt"/>
                <a:ea typeface="+mn-ea"/>
                <a:cs typeface="+mn-cs"/>
              </a:rPr>
              <a:t>Findings</a:t>
            </a:r>
            <a:endParaRPr lang="en-US" sz="2650" b="1" u="sng" dirty="0">
              <a:ea typeface="Calibri" panose="020F0502020204030204"/>
              <a:cs typeface="Calibri" panose="020F0502020204030204"/>
            </a:endParaRPr>
          </a:p>
        </p:txBody>
      </p:sp>
      <p:sp>
        <p:nvSpPr>
          <p:cNvPr id="9" name="Content Placeholder 3">
            <a:extLst>
              <a:ext uri="{FF2B5EF4-FFF2-40B4-BE49-F238E27FC236}">
                <a16:creationId xmlns:a16="http://schemas.microsoft.com/office/drawing/2014/main" id="{CC9DA572-DCDD-BA84-2166-5DDB2910E832}"/>
              </a:ext>
            </a:extLst>
          </p:cNvPr>
          <p:cNvSpPr txBox="1">
            <a:spLocks/>
          </p:cNvSpPr>
          <p:nvPr/>
        </p:nvSpPr>
        <p:spPr>
          <a:xfrm>
            <a:off x="1021482" y="2620816"/>
            <a:ext cx="4977991" cy="3556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9456" indent="-219456" defTabSz="877824">
              <a:spcBef>
                <a:spcPts val="960"/>
              </a:spcBef>
            </a:pPr>
            <a:r>
              <a:rPr lang="en-US" sz="2688" kern="1200">
                <a:solidFill>
                  <a:schemeClr val="tx1"/>
                </a:solidFill>
                <a:latin typeface="+mn-lt"/>
                <a:ea typeface="+mn-ea"/>
                <a:cs typeface="+mn-cs"/>
              </a:rPr>
              <a:t>Department and Unit performance </a:t>
            </a:r>
            <a:r>
              <a:rPr lang="en-US" sz="1920" i="1" kern="1200">
                <a:solidFill>
                  <a:schemeClr val="tx1"/>
                </a:solidFill>
                <a:latin typeface="+mn-lt"/>
                <a:ea typeface="+mn-ea"/>
                <a:cs typeface="+mn-cs"/>
              </a:rPr>
              <a:t>(Not focused on individuals*)</a:t>
            </a:r>
          </a:p>
          <a:p>
            <a:pPr marL="219456" indent="-219456" defTabSz="877824">
              <a:spcBef>
                <a:spcPts val="960"/>
              </a:spcBef>
            </a:pPr>
            <a:r>
              <a:rPr lang="en-US" sz="2688" kern="1200">
                <a:solidFill>
                  <a:schemeClr val="tx1"/>
                </a:solidFill>
                <a:latin typeface="+mn-lt"/>
                <a:ea typeface="+mn-ea"/>
                <a:cs typeface="+mn-cs"/>
              </a:rPr>
              <a:t>Customer perceptions and gaps</a:t>
            </a:r>
          </a:p>
          <a:p>
            <a:pPr marL="219456" indent="-219456" defTabSz="877824">
              <a:spcBef>
                <a:spcPts val="960"/>
              </a:spcBef>
            </a:pPr>
            <a:r>
              <a:rPr lang="en-US" sz="2688" kern="1200">
                <a:solidFill>
                  <a:schemeClr val="tx1"/>
                </a:solidFill>
                <a:latin typeface="+mn-lt"/>
                <a:ea typeface="+mn-ea"/>
                <a:cs typeface="+mn-cs"/>
              </a:rPr>
              <a:t>Capabilities or gaps in skills/knowledge</a:t>
            </a:r>
          </a:p>
          <a:p>
            <a:pPr marL="219456" indent="-219456" defTabSz="877824">
              <a:spcBef>
                <a:spcPts val="960"/>
              </a:spcBef>
            </a:pPr>
            <a:r>
              <a:rPr lang="en-US" sz="2688" kern="1200">
                <a:solidFill>
                  <a:schemeClr val="tx1"/>
                </a:solidFill>
                <a:latin typeface="+mn-lt"/>
                <a:ea typeface="+mn-ea"/>
                <a:cs typeface="+mn-cs"/>
              </a:rPr>
              <a:t>Overextensions and untapped potential</a:t>
            </a:r>
            <a:endParaRPr lang="en-US"/>
          </a:p>
        </p:txBody>
      </p:sp>
      <p:sp>
        <p:nvSpPr>
          <p:cNvPr id="11" name="Text Placeholder 4">
            <a:extLst>
              <a:ext uri="{FF2B5EF4-FFF2-40B4-BE49-F238E27FC236}">
                <a16:creationId xmlns:a16="http://schemas.microsoft.com/office/drawing/2014/main" id="{4FE5BE3A-39E7-99B2-5EE6-769DD4E1FDAE}"/>
              </a:ext>
            </a:extLst>
          </p:cNvPr>
          <p:cNvSpPr txBox="1">
            <a:spLocks/>
          </p:cNvSpPr>
          <p:nvPr/>
        </p:nvSpPr>
        <p:spPr>
          <a:xfrm>
            <a:off x="6168011" y="1825625"/>
            <a:ext cx="5002507" cy="79519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77824">
              <a:spcBef>
                <a:spcPts val="960"/>
              </a:spcBef>
              <a:buNone/>
            </a:pPr>
            <a:r>
              <a:rPr lang="en-US" sz="2650" b="1" u="sng" kern="1200" dirty="0">
                <a:latin typeface="+mn-lt"/>
                <a:ea typeface="+mn-ea"/>
                <a:cs typeface="+mn-cs"/>
              </a:rPr>
              <a:t>Recommendations</a:t>
            </a:r>
            <a:endParaRPr lang="en-US" dirty="0">
              <a:ea typeface="Calibri" panose="020F0502020204030204"/>
              <a:cs typeface="Calibri" panose="020F0502020204030204"/>
            </a:endParaRPr>
          </a:p>
        </p:txBody>
      </p:sp>
      <p:sp>
        <p:nvSpPr>
          <p:cNvPr id="13" name="Content Placeholder 5">
            <a:extLst>
              <a:ext uri="{FF2B5EF4-FFF2-40B4-BE49-F238E27FC236}">
                <a16:creationId xmlns:a16="http://schemas.microsoft.com/office/drawing/2014/main" id="{23AA25A6-2EE5-F9D3-24F0-CDE57746D4D3}"/>
              </a:ext>
            </a:extLst>
          </p:cNvPr>
          <p:cNvSpPr txBox="1">
            <a:spLocks/>
          </p:cNvSpPr>
          <p:nvPr/>
        </p:nvSpPr>
        <p:spPr>
          <a:xfrm>
            <a:off x="6168011" y="2620816"/>
            <a:ext cx="5002507" cy="3556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9456" indent="-219456" defTabSz="877824">
              <a:spcBef>
                <a:spcPts val="960"/>
              </a:spcBef>
            </a:pPr>
            <a:r>
              <a:rPr lang="en-US" sz="2688" kern="1200">
                <a:solidFill>
                  <a:schemeClr val="tx1"/>
                </a:solidFill>
                <a:latin typeface="+mn-lt"/>
                <a:ea typeface="+mn-ea"/>
                <a:cs typeface="+mn-cs"/>
              </a:rPr>
              <a:t>Minor to significant</a:t>
            </a:r>
          </a:p>
          <a:p>
            <a:pPr marL="219456" indent="-219456" defTabSz="877824">
              <a:spcBef>
                <a:spcPts val="960"/>
              </a:spcBef>
            </a:pPr>
            <a:r>
              <a:rPr lang="en-US" sz="2688" kern="1200">
                <a:solidFill>
                  <a:schemeClr val="tx1"/>
                </a:solidFill>
                <a:latin typeface="+mn-lt"/>
                <a:ea typeface="+mn-ea"/>
                <a:cs typeface="+mn-cs"/>
              </a:rPr>
              <a:t>Prioritization of hires or resourcing</a:t>
            </a:r>
          </a:p>
          <a:p>
            <a:pPr marL="219456" indent="-219456" defTabSz="877824">
              <a:spcBef>
                <a:spcPts val="960"/>
              </a:spcBef>
            </a:pPr>
            <a:r>
              <a:rPr lang="en-US" sz="2688" kern="1200">
                <a:solidFill>
                  <a:schemeClr val="tx1"/>
                </a:solidFill>
                <a:latin typeface="+mn-lt"/>
                <a:ea typeface="+mn-ea"/>
                <a:cs typeface="+mn-cs"/>
              </a:rPr>
              <a:t>Merger or Org Chart restructure</a:t>
            </a:r>
          </a:p>
          <a:p>
            <a:pPr marL="219456" indent="-219456" defTabSz="877824">
              <a:spcBef>
                <a:spcPts val="960"/>
              </a:spcBef>
            </a:pPr>
            <a:r>
              <a:rPr lang="en-US" sz="2688" kern="1200">
                <a:solidFill>
                  <a:schemeClr val="tx1"/>
                </a:solidFill>
                <a:latin typeface="+mn-lt"/>
                <a:ea typeface="+mn-ea"/>
                <a:cs typeface="+mn-cs"/>
              </a:rPr>
              <a:t>Development opportunities for staff</a:t>
            </a:r>
          </a:p>
          <a:p>
            <a:endParaRPr lang="en-US" dirty="0"/>
          </a:p>
        </p:txBody>
      </p:sp>
    </p:spTree>
    <p:extLst>
      <p:ext uri="{BB962C8B-B14F-4D97-AF65-F5344CB8AC3E}">
        <p14:creationId xmlns:p14="http://schemas.microsoft.com/office/powerpoint/2010/main" val="168158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9" name="Rectangle 18">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06B06-23F8-4278-AAE3-E66905463D74}"/>
              </a:ext>
            </a:extLst>
          </p:cNvPr>
          <p:cNvSpPr>
            <a:spLocks noGrp="1"/>
          </p:cNvSpPr>
          <p:nvPr>
            <p:ph type="title"/>
          </p:nvPr>
        </p:nvSpPr>
        <p:spPr>
          <a:xfrm>
            <a:off x="1099425" y="1238081"/>
            <a:ext cx="4709345" cy="962953"/>
          </a:xfrm>
        </p:spPr>
        <p:txBody>
          <a:bodyPr anchor="b">
            <a:normAutofit/>
          </a:bodyPr>
          <a:lstStyle/>
          <a:p>
            <a:r>
              <a:rPr lang="en-US" sz="2900" b="1"/>
              <a:t>First Steps – Preliminary Data and Financial Analysis</a:t>
            </a:r>
          </a:p>
        </p:txBody>
      </p:sp>
      <p:sp>
        <p:nvSpPr>
          <p:cNvPr id="24" name="Rectangle 2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B33580-E419-4350-9049-973B53203EE6}"/>
              </a:ext>
            </a:extLst>
          </p:cNvPr>
          <p:cNvSpPr>
            <a:spLocks noGrp="1"/>
          </p:cNvSpPr>
          <p:nvPr>
            <p:ph idx="1"/>
          </p:nvPr>
        </p:nvSpPr>
        <p:spPr>
          <a:xfrm>
            <a:off x="1100736" y="2508105"/>
            <a:ext cx="4709345" cy="3632493"/>
          </a:xfrm>
        </p:spPr>
        <p:txBody>
          <a:bodyPr anchor="ctr">
            <a:normAutofit/>
          </a:bodyPr>
          <a:lstStyle/>
          <a:p>
            <a:r>
              <a:rPr lang="en-US" sz="1600"/>
              <a:t>Financial Review</a:t>
            </a:r>
          </a:p>
          <a:p>
            <a:pPr lvl="1"/>
            <a:r>
              <a:rPr lang="en-US" sz="1600"/>
              <a:t>Department and Unit Staffing</a:t>
            </a:r>
          </a:p>
          <a:p>
            <a:pPr lvl="1"/>
            <a:r>
              <a:rPr lang="en-US" sz="1600"/>
              <a:t>Contracted Services</a:t>
            </a:r>
          </a:p>
          <a:p>
            <a:pPr lvl="1"/>
            <a:r>
              <a:rPr lang="en-US" sz="1600"/>
              <a:t>IT Licenses and Operational Contracts</a:t>
            </a:r>
          </a:p>
          <a:p>
            <a:pPr lvl="1"/>
            <a:endParaRPr lang="en-US" sz="1600"/>
          </a:p>
          <a:p>
            <a:r>
              <a:rPr lang="en-US" sz="1600"/>
              <a:t>Existing Surveys (If available)</a:t>
            </a:r>
          </a:p>
          <a:p>
            <a:pPr lvl="1"/>
            <a:r>
              <a:rPr lang="en-US" sz="1600"/>
              <a:t>Review of customer and internal staff sentiment</a:t>
            </a:r>
          </a:p>
          <a:p>
            <a:pPr marL="457200" lvl="1" indent="0">
              <a:buNone/>
            </a:pPr>
            <a:endParaRPr lang="en-US" sz="1600"/>
          </a:p>
          <a:p>
            <a:r>
              <a:rPr lang="en-US" sz="1600"/>
              <a:t>Current and Past Org Charts</a:t>
            </a:r>
          </a:p>
          <a:p>
            <a:pPr lvl="1"/>
            <a:r>
              <a:rPr lang="en-US" sz="1600"/>
              <a:t>For assessment of turnover</a:t>
            </a:r>
          </a:p>
          <a:p>
            <a:pPr lvl="1"/>
            <a:r>
              <a:rPr lang="en-US" sz="1600"/>
              <a:t>Previous re-organizations</a:t>
            </a:r>
          </a:p>
          <a:p>
            <a:pPr lvl="1"/>
            <a:endParaRPr lang="en-US" sz="1600"/>
          </a:p>
        </p:txBody>
      </p:sp>
      <p:pic>
        <p:nvPicPr>
          <p:cNvPr id="5" name="Picture 4" descr="Magnifying glass showing decling performance">
            <a:extLst>
              <a:ext uri="{FF2B5EF4-FFF2-40B4-BE49-F238E27FC236}">
                <a16:creationId xmlns:a16="http://schemas.microsoft.com/office/drawing/2014/main" id="{140DA44E-F473-8754-2324-4324582F6D35}"/>
              </a:ext>
            </a:extLst>
          </p:cNvPr>
          <p:cNvPicPr>
            <a:picLocks noChangeAspect="1"/>
          </p:cNvPicPr>
          <p:nvPr/>
        </p:nvPicPr>
        <p:blipFill rotWithShape="1">
          <a:blip r:embed="rId3"/>
          <a:srcRect l="1590" r="29243"/>
          <a:stretch/>
        </p:blipFill>
        <p:spPr>
          <a:xfrm>
            <a:off x="6538366" y="1383738"/>
            <a:ext cx="4929098" cy="4756870"/>
          </a:xfrm>
          <a:prstGeom prst="rect">
            <a:avLst/>
          </a:prstGeom>
        </p:spPr>
      </p:pic>
    </p:spTree>
    <p:extLst>
      <p:ext uri="{BB962C8B-B14F-4D97-AF65-F5344CB8AC3E}">
        <p14:creationId xmlns:p14="http://schemas.microsoft.com/office/powerpoint/2010/main" val="149551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7E1C2-3503-49A1-B0C1-31E90076D516}"/>
              </a:ext>
            </a:extLst>
          </p:cNvPr>
          <p:cNvSpPr>
            <a:spLocks noGrp="1"/>
          </p:cNvSpPr>
          <p:nvPr>
            <p:ph type="title"/>
          </p:nvPr>
        </p:nvSpPr>
        <p:spPr>
          <a:xfrm>
            <a:off x="762000" y="398037"/>
            <a:ext cx="9738257" cy="1107126"/>
          </a:xfrm>
        </p:spPr>
        <p:txBody>
          <a:bodyPr vert="horz" lIns="91440" tIns="45720" rIns="91440" bIns="45720" rtlCol="0" anchor="t">
            <a:normAutofit/>
          </a:bodyPr>
          <a:lstStyle/>
          <a:p>
            <a:r>
              <a:rPr lang="en-US" sz="3200" b="1" kern="1200">
                <a:solidFill>
                  <a:schemeClr val="tx1"/>
                </a:solidFill>
                <a:latin typeface="+mj-lt"/>
                <a:ea typeface="+mj-ea"/>
                <a:cs typeface="+mj-cs"/>
              </a:rPr>
              <a:t>Example: Staff@Work Survey for Business Offices</a:t>
            </a:r>
          </a:p>
        </p:txBody>
      </p:sp>
      <p:cxnSp>
        <p:nvCxnSpPr>
          <p:cNvPr id="23" name="Straight Connector 22">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A06B6994-056E-407D-AFF2-58686CF72BE5}"/>
              </a:ext>
            </a:extLst>
          </p:cNvPr>
          <p:cNvPicPr>
            <a:picLocks noGrp="1" noChangeAspect="1"/>
          </p:cNvPicPr>
          <p:nvPr>
            <p:ph sz="half" idx="2"/>
          </p:nvPr>
        </p:nvPicPr>
        <p:blipFill>
          <a:blip r:embed="rId2"/>
          <a:stretch>
            <a:fillRect/>
          </a:stretch>
        </p:blipFill>
        <p:spPr>
          <a:xfrm>
            <a:off x="7476558" y="2739227"/>
            <a:ext cx="4642674" cy="1508813"/>
          </a:xfrm>
          <a:prstGeom prst="rect">
            <a:avLst/>
          </a:prstGeom>
        </p:spPr>
      </p:pic>
      <p:pic>
        <p:nvPicPr>
          <p:cNvPr id="8" name="Picture 7">
            <a:extLst>
              <a:ext uri="{FF2B5EF4-FFF2-40B4-BE49-F238E27FC236}">
                <a16:creationId xmlns:a16="http://schemas.microsoft.com/office/drawing/2014/main" id="{19A9F38F-2C9E-44E9-9325-AEB577D65B99}"/>
              </a:ext>
            </a:extLst>
          </p:cNvPr>
          <p:cNvPicPr>
            <a:picLocks noChangeAspect="1"/>
          </p:cNvPicPr>
          <p:nvPr/>
        </p:nvPicPr>
        <p:blipFill>
          <a:blip r:embed="rId3"/>
          <a:stretch>
            <a:fillRect/>
          </a:stretch>
        </p:blipFill>
        <p:spPr>
          <a:xfrm>
            <a:off x="1074224" y="4965907"/>
            <a:ext cx="5041848" cy="1651557"/>
          </a:xfrm>
          <a:prstGeom prst="rect">
            <a:avLst/>
          </a:prstGeom>
        </p:spPr>
      </p:pic>
      <p:pic>
        <p:nvPicPr>
          <p:cNvPr id="9" name="Picture 8">
            <a:extLst>
              <a:ext uri="{FF2B5EF4-FFF2-40B4-BE49-F238E27FC236}">
                <a16:creationId xmlns:a16="http://schemas.microsoft.com/office/drawing/2014/main" id="{3DC0D5BF-4957-4412-B6FD-09B2876F74B4}"/>
              </a:ext>
            </a:extLst>
          </p:cNvPr>
          <p:cNvPicPr>
            <a:picLocks noChangeAspect="1"/>
          </p:cNvPicPr>
          <p:nvPr/>
        </p:nvPicPr>
        <p:blipFill>
          <a:blip r:embed="rId4"/>
          <a:stretch>
            <a:fillRect/>
          </a:stretch>
        </p:blipFill>
        <p:spPr>
          <a:xfrm>
            <a:off x="94538" y="3446295"/>
            <a:ext cx="7621506" cy="1595812"/>
          </a:xfrm>
          <a:prstGeom prst="rect">
            <a:avLst/>
          </a:prstGeom>
        </p:spPr>
      </p:pic>
      <p:pic>
        <p:nvPicPr>
          <p:cNvPr id="10" name="Picture 9">
            <a:extLst>
              <a:ext uri="{FF2B5EF4-FFF2-40B4-BE49-F238E27FC236}">
                <a16:creationId xmlns:a16="http://schemas.microsoft.com/office/drawing/2014/main" id="{84CF6D38-12DD-4494-AA2F-10AC2DCDCFAE}"/>
              </a:ext>
            </a:extLst>
          </p:cNvPr>
          <p:cNvPicPr>
            <a:picLocks noChangeAspect="1"/>
          </p:cNvPicPr>
          <p:nvPr/>
        </p:nvPicPr>
        <p:blipFill>
          <a:blip r:embed="rId5"/>
          <a:stretch>
            <a:fillRect/>
          </a:stretch>
        </p:blipFill>
        <p:spPr>
          <a:xfrm>
            <a:off x="4137666" y="952500"/>
            <a:ext cx="8054367" cy="1738607"/>
          </a:xfrm>
          <a:prstGeom prst="rect">
            <a:avLst/>
          </a:prstGeom>
        </p:spPr>
      </p:pic>
      <p:sp>
        <p:nvSpPr>
          <p:cNvPr id="2" name="Rectangle 1">
            <a:extLst>
              <a:ext uri="{FF2B5EF4-FFF2-40B4-BE49-F238E27FC236}">
                <a16:creationId xmlns:a16="http://schemas.microsoft.com/office/drawing/2014/main" id="{53892266-8C4E-4528-ADC6-747102CBC88D}"/>
              </a:ext>
            </a:extLst>
          </p:cNvPr>
          <p:cNvSpPr/>
          <p:nvPr/>
        </p:nvSpPr>
        <p:spPr>
          <a:xfrm>
            <a:off x="3525114" y="5203054"/>
            <a:ext cx="1650623" cy="518042"/>
          </a:xfrm>
          <a:prstGeom prst="rect">
            <a:avLst/>
          </a:prstGeom>
          <a:solidFill>
            <a:srgbClr val="FFFFCC">
              <a:alpha val="5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72C618-B1DB-4FE9-958A-DBDB665D4F88}"/>
              </a:ext>
            </a:extLst>
          </p:cNvPr>
          <p:cNvSpPr/>
          <p:nvPr/>
        </p:nvSpPr>
        <p:spPr>
          <a:xfrm>
            <a:off x="3677514" y="6269367"/>
            <a:ext cx="1650623" cy="232131"/>
          </a:xfrm>
          <a:prstGeom prst="rect">
            <a:avLst/>
          </a:prstGeom>
          <a:solidFill>
            <a:srgbClr val="FFFFCC">
              <a:alpha val="5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876363-823D-4777-B6C7-67ACE0B330FF}"/>
              </a:ext>
            </a:extLst>
          </p:cNvPr>
          <p:cNvSpPr/>
          <p:nvPr/>
        </p:nvSpPr>
        <p:spPr>
          <a:xfrm>
            <a:off x="9848080" y="3914100"/>
            <a:ext cx="1650623" cy="232131"/>
          </a:xfrm>
          <a:prstGeom prst="rect">
            <a:avLst/>
          </a:prstGeom>
          <a:solidFill>
            <a:srgbClr val="FFFFCC">
              <a:alpha val="5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1D9815-7CFB-4F9E-8E89-4814D9D98259}"/>
              </a:ext>
            </a:extLst>
          </p:cNvPr>
          <p:cNvSpPr/>
          <p:nvPr/>
        </p:nvSpPr>
        <p:spPr>
          <a:xfrm>
            <a:off x="9935165" y="3471862"/>
            <a:ext cx="1650623" cy="232131"/>
          </a:xfrm>
          <a:prstGeom prst="rect">
            <a:avLst/>
          </a:prstGeom>
          <a:solidFill>
            <a:srgbClr val="FFFFCC">
              <a:alpha val="5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6A67F4-A1E0-4EAD-9706-2D7376139ED3}"/>
              </a:ext>
            </a:extLst>
          </p:cNvPr>
          <p:cNvSpPr/>
          <p:nvPr/>
        </p:nvSpPr>
        <p:spPr>
          <a:xfrm>
            <a:off x="9793651" y="2956823"/>
            <a:ext cx="1650623" cy="232131"/>
          </a:xfrm>
          <a:prstGeom prst="rect">
            <a:avLst/>
          </a:prstGeom>
          <a:solidFill>
            <a:srgbClr val="FFFFCC">
              <a:alpha val="5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4BEC50-108E-4A4B-A3DC-BECFA634CDFE}"/>
              </a:ext>
            </a:extLst>
          </p:cNvPr>
          <p:cNvSpPr/>
          <p:nvPr/>
        </p:nvSpPr>
        <p:spPr>
          <a:xfrm>
            <a:off x="1398158" y="6305917"/>
            <a:ext cx="1650623" cy="232131"/>
          </a:xfrm>
          <a:prstGeom prst="rect">
            <a:avLst/>
          </a:prstGeom>
          <a:solidFill>
            <a:srgbClr val="FFFFCC">
              <a:alpha val="5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A8CA02-811A-4810-A397-48E254BD5853}"/>
              </a:ext>
            </a:extLst>
          </p:cNvPr>
          <p:cNvSpPr/>
          <p:nvPr/>
        </p:nvSpPr>
        <p:spPr>
          <a:xfrm>
            <a:off x="7755365" y="3217426"/>
            <a:ext cx="1650623" cy="232131"/>
          </a:xfrm>
          <a:prstGeom prst="rect">
            <a:avLst/>
          </a:prstGeom>
          <a:solidFill>
            <a:srgbClr val="FFFFCC">
              <a:alpha val="50196"/>
            </a:srgb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D54D975-23B5-4229-8D70-0C4704665902}"/>
              </a:ext>
            </a:extLst>
          </p:cNvPr>
          <p:cNvSpPr/>
          <p:nvPr/>
        </p:nvSpPr>
        <p:spPr>
          <a:xfrm>
            <a:off x="4244273" y="1203694"/>
            <a:ext cx="723932" cy="441809"/>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984DD2-A3E7-4B48-9AC8-9CF224681B78}"/>
              </a:ext>
            </a:extLst>
          </p:cNvPr>
          <p:cNvSpPr/>
          <p:nvPr/>
        </p:nvSpPr>
        <p:spPr>
          <a:xfrm>
            <a:off x="192826" y="3581146"/>
            <a:ext cx="723932" cy="44180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84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D97132F-C047-4634-A1B1-5D56CBA958E2}"/>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b="1"/>
              <a:t>Systemic or Localized?</a:t>
            </a:r>
          </a:p>
        </p:txBody>
      </p:sp>
      <p:sp>
        <p:nvSpPr>
          <p:cNvPr id="18" name="Rectangle 1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4CFC82FE-62FD-495F-9132-9747DEF1E5D9}"/>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1800"/>
              <a:t>National Benchmarking – ACGME Survey for Residency Programs</a:t>
            </a:r>
          </a:p>
          <a:p>
            <a:pPr indent="-228600">
              <a:buFont typeface="Arial" panose="020B0604020202020204" pitchFamily="34" charset="0"/>
              <a:buChar char="•"/>
            </a:pPr>
            <a:endParaRPr lang="en-US" sz="1800"/>
          </a:p>
          <a:p>
            <a:pPr indent="-228600">
              <a:buFont typeface="Arial" panose="020B0604020202020204" pitchFamily="34" charset="0"/>
              <a:buChar char="•"/>
            </a:pPr>
            <a:r>
              <a:rPr lang="en-US" sz="1800"/>
              <a:t>Key Takeaway: Identify local vs systemic issues as early as possible to appropriately scope the engagement and manage sponsor expectations.</a:t>
            </a:r>
          </a:p>
          <a:p>
            <a:pPr marL="285750" indent="-228600">
              <a:buFont typeface="Arial" panose="020B0604020202020204" pitchFamily="34" charset="0"/>
              <a:buChar char="•"/>
            </a:pPr>
            <a:r>
              <a:rPr lang="en-US" sz="1800" i="1"/>
              <a:t>Prioritize or address the localized issues first, then consider becoming a leader in resolving systemic issues.</a:t>
            </a:r>
          </a:p>
        </p:txBody>
      </p:sp>
      <p:sp>
        <p:nvSpPr>
          <p:cNvPr id="20" name="Rectangle 1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2498B7EF-D067-40CF-957A-765403895AAE}"/>
              </a:ext>
            </a:extLst>
          </p:cNvPr>
          <p:cNvPicPr>
            <a:picLocks noGrp="1" noChangeAspect="1"/>
          </p:cNvPicPr>
          <p:nvPr>
            <p:ph idx="1"/>
          </p:nvPr>
        </p:nvPicPr>
        <p:blipFill rotWithShape="1">
          <a:blip r:embed="rId2"/>
          <a:srcRect l="20764" r="14227" b="1"/>
          <a:stretch/>
        </p:blipFill>
        <p:spPr>
          <a:xfrm>
            <a:off x="5987738" y="650494"/>
            <a:ext cx="5628018" cy="5324142"/>
          </a:xfrm>
          <a:prstGeom prst="rect">
            <a:avLst/>
          </a:prstGeom>
        </p:spPr>
      </p:pic>
    </p:spTree>
    <p:extLst>
      <p:ext uri="{BB962C8B-B14F-4D97-AF65-F5344CB8AC3E}">
        <p14:creationId xmlns:p14="http://schemas.microsoft.com/office/powerpoint/2010/main" val="214529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8384-44C3-4B12-9699-3B940D356437}"/>
              </a:ext>
            </a:extLst>
          </p:cNvPr>
          <p:cNvSpPr>
            <a:spLocks noGrp="1"/>
          </p:cNvSpPr>
          <p:nvPr>
            <p:ph type="title"/>
          </p:nvPr>
        </p:nvSpPr>
        <p:spPr>
          <a:xfrm>
            <a:off x="762000" y="1143486"/>
            <a:ext cx="4267200" cy="1437406"/>
          </a:xfrm>
        </p:spPr>
        <p:txBody>
          <a:bodyPr vert="horz" lIns="91440" tIns="45720" rIns="91440" bIns="45720" rtlCol="0" anchor="t">
            <a:normAutofit/>
          </a:bodyPr>
          <a:lstStyle/>
          <a:p>
            <a:r>
              <a:rPr lang="en-US" sz="3200" b="1" kern="1200">
                <a:solidFill>
                  <a:schemeClr val="tx1"/>
                </a:solidFill>
                <a:latin typeface="+mj-lt"/>
                <a:ea typeface="+mj-ea"/>
                <a:cs typeface="+mj-cs"/>
              </a:rPr>
              <a:t>Example: Budget Review</a:t>
            </a:r>
          </a:p>
        </p:txBody>
      </p:sp>
      <p:cxnSp>
        <p:nvCxnSpPr>
          <p:cNvPr id="18" name="Straight Connector 9">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7CE8F6-B6CB-4BA8-931A-F53D14499AAD}"/>
              </a:ext>
            </a:extLst>
          </p:cNvPr>
          <p:cNvSpPr>
            <a:spLocks noGrp="1"/>
          </p:cNvSpPr>
          <p:nvPr>
            <p:ph sz="half" idx="1"/>
          </p:nvPr>
        </p:nvSpPr>
        <p:spPr>
          <a:xfrm>
            <a:off x="5825613" y="838200"/>
            <a:ext cx="5501247" cy="1866358"/>
          </a:xfrm>
        </p:spPr>
        <p:txBody>
          <a:bodyPr vert="horz" lIns="91440" tIns="45720" rIns="91440" bIns="45720" rtlCol="0" anchor="t">
            <a:normAutofit/>
          </a:bodyPr>
          <a:lstStyle/>
          <a:p>
            <a:r>
              <a:rPr lang="en-US" sz="2000" dirty="0"/>
              <a:t>Personnel trends</a:t>
            </a:r>
          </a:p>
          <a:p>
            <a:r>
              <a:rPr lang="en-US" sz="2000" dirty="0"/>
              <a:t>Non-personnel opportunities</a:t>
            </a:r>
            <a:endParaRPr lang="en-US" sz="2000" dirty="0">
              <a:ea typeface="Calibri"/>
              <a:cs typeface="Calibri"/>
            </a:endParaRPr>
          </a:p>
          <a:p>
            <a:r>
              <a:rPr lang="en-US" sz="2000" dirty="0">
                <a:ea typeface="Calibri"/>
                <a:cs typeface="Calibri"/>
              </a:rPr>
              <a:t>The financial themes and the verbatim themes</a:t>
            </a:r>
          </a:p>
        </p:txBody>
      </p:sp>
      <p:pic>
        <p:nvPicPr>
          <p:cNvPr id="5" name="Picture 4">
            <a:extLst>
              <a:ext uri="{FF2B5EF4-FFF2-40B4-BE49-F238E27FC236}">
                <a16:creationId xmlns:a16="http://schemas.microsoft.com/office/drawing/2014/main" id="{06B5044E-4AFB-4696-BE49-A6119D9AC8CE}"/>
              </a:ext>
            </a:extLst>
          </p:cNvPr>
          <p:cNvPicPr>
            <a:picLocks noChangeAspect="1"/>
          </p:cNvPicPr>
          <p:nvPr/>
        </p:nvPicPr>
        <p:blipFill>
          <a:blip r:embed="rId3"/>
          <a:stretch>
            <a:fillRect/>
          </a:stretch>
        </p:blipFill>
        <p:spPr>
          <a:xfrm>
            <a:off x="801757" y="3351584"/>
            <a:ext cx="10591800" cy="2647950"/>
          </a:xfrm>
          <a:prstGeom prst="rect">
            <a:avLst/>
          </a:prstGeom>
        </p:spPr>
      </p:pic>
    </p:spTree>
    <p:extLst>
      <p:ext uri="{BB962C8B-B14F-4D97-AF65-F5344CB8AC3E}">
        <p14:creationId xmlns:p14="http://schemas.microsoft.com/office/powerpoint/2010/main" val="4220619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8bb694-105f-4484-8408-295f4030d578" xsi:nil="true"/>
    <lcf76f155ced4ddcb4097134ff3c332f xmlns="95a0fc7c-54e4-4b41-a921-fe34acd37f2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86A3881E39B042BCBF392F22A4DE86" ma:contentTypeVersion="18" ma:contentTypeDescription="Create a new document." ma:contentTypeScope="" ma:versionID="4e80bfd9812249bcd908b0ff973268ac">
  <xsd:schema xmlns:xsd="http://www.w3.org/2001/XMLSchema" xmlns:xs="http://www.w3.org/2001/XMLSchema" xmlns:p="http://schemas.microsoft.com/office/2006/metadata/properties" xmlns:ns2="95a0fc7c-54e4-4b41-a921-fe34acd37f26" xmlns:ns3="4c8bb694-105f-4484-8408-295f4030d578" targetNamespace="http://schemas.microsoft.com/office/2006/metadata/properties" ma:root="true" ma:fieldsID="4e717dd276ec24695ee175572b088c8e" ns2:_="" ns3:_="">
    <xsd:import namespace="95a0fc7c-54e4-4b41-a921-fe34acd37f26"/>
    <xsd:import namespace="4c8bb694-105f-4484-8408-295f4030d5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0fc7c-54e4-4b41-a921-fe34acd37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11d628-647c-4c8d-8dd1-c5fb09250af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8bb694-105f-4484-8408-295f4030d57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965b20-c528-4997-b505-db69a9f29955}" ma:internalName="TaxCatchAll" ma:showField="CatchAllData" ma:web="4c8bb694-105f-4484-8408-295f4030d5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0225E3-8AC1-495B-8423-83BC0BC8CDE9}">
  <ds:schemaRefs>
    <ds:schemaRef ds:uri="http://schemas.microsoft.com/sharepoint/v3/contenttype/forms"/>
  </ds:schemaRefs>
</ds:datastoreItem>
</file>

<file path=customXml/itemProps2.xml><?xml version="1.0" encoding="utf-8"?>
<ds:datastoreItem xmlns:ds="http://schemas.openxmlformats.org/officeDocument/2006/customXml" ds:itemID="{ABA7F74A-5F37-4EA2-926F-7B98CA4631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55324A-9242-4F04-A8BB-2D3688791906}"/>
</file>

<file path=docProps/app.xml><?xml version="1.0" encoding="utf-8"?>
<Properties xmlns="http://schemas.openxmlformats.org/officeDocument/2006/extended-properties" xmlns:vt="http://schemas.openxmlformats.org/officeDocument/2006/docPropsVTypes">
  <TotalTime>13417</TotalTime>
  <Words>1600</Words>
  <Application>Microsoft Office PowerPoint</Application>
  <PresentationFormat>Widescreen</PresentationFormat>
  <Paragraphs>256</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Anatomy of an Org Assessment</vt:lpstr>
      <vt:lpstr>What is an Org Assessment?</vt:lpstr>
      <vt:lpstr>When to perform an Org Assessment</vt:lpstr>
      <vt:lpstr>High-Level Overview of the Process What people think it is vs what it actually is </vt:lpstr>
      <vt:lpstr>Outcomes of an Org Assessment</vt:lpstr>
      <vt:lpstr>First Steps – Preliminary Data and Financial Analysis</vt:lpstr>
      <vt:lpstr>Example: Staff@Work Survey for Business Offices</vt:lpstr>
      <vt:lpstr>Systemic or Localized?</vt:lpstr>
      <vt:lpstr>Example: Budget Review</vt:lpstr>
      <vt:lpstr>Interview Phase Strategies</vt:lpstr>
      <vt:lpstr>Question Examples</vt:lpstr>
      <vt:lpstr>External Benchmarking</vt:lpstr>
      <vt:lpstr>PowerPoint Presentation</vt:lpstr>
      <vt:lpstr>Analysis and Synthesis of Findings</vt:lpstr>
      <vt:lpstr>The answer to the question you’re all here for…</vt:lpstr>
      <vt:lpstr>Example analysis: Internal Comparison (HR Hires and Staff)</vt:lpstr>
      <vt:lpstr>Capacity Analysis Approach –  McKinsey Benchmark Study</vt:lpstr>
      <vt:lpstr>Project Portfolio Analysis – Transactional Staff </vt:lpstr>
      <vt:lpstr>Recommendations for New Hiring</vt:lpstr>
      <vt:lpstr>What if the work is contextual, not transactional? Recommendations for PM Resourcing </vt:lpstr>
      <vt:lpstr>Consideration for PM resourcing</vt:lpstr>
      <vt:lpstr>Executive Coaching Recommendations - Ideal Project Support Scenarios</vt:lpstr>
      <vt:lpstr>Recommendations for New Hiring</vt:lpstr>
      <vt:lpstr>Analysis of Key Findings and Report</vt:lpstr>
      <vt:lpstr>Helpful Tips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Sollenberger, Bradley</dc:creator>
  <cp:lastModifiedBy>Sollenberger, Bradley</cp:lastModifiedBy>
  <cp:revision>252</cp:revision>
  <dcterms:created xsi:type="dcterms:W3CDTF">2023-06-26T17:13:55Z</dcterms:created>
  <dcterms:modified xsi:type="dcterms:W3CDTF">2023-07-06T21:23:17Z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0x010100B186A3881E39B042BCBF392F22A4DE86</vt:lpwstr>
  </property>
</Properties>
</file>