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74" r:id="rId6"/>
    <p:sldId id="326" r:id="rId7"/>
    <p:sldId id="327" r:id="rId8"/>
    <p:sldId id="328" r:id="rId9"/>
    <p:sldId id="330" r:id="rId10"/>
    <p:sldId id="329" r:id="rId11"/>
    <p:sldId id="303" r:id="rId12"/>
    <p:sldId id="259" r:id="rId13"/>
    <p:sldId id="321" r:id="rId14"/>
    <p:sldId id="331" r:id="rId15"/>
    <p:sldId id="333" r:id="rId16"/>
    <p:sldId id="294" r:id="rId17"/>
    <p:sldId id="310" r:id="rId18"/>
    <p:sldId id="304" r:id="rId19"/>
    <p:sldId id="290" r:id="rId20"/>
    <p:sldId id="262" r:id="rId21"/>
    <p:sldId id="307" r:id="rId22"/>
    <p:sldId id="334" r:id="rId23"/>
    <p:sldId id="335" r:id="rId24"/>
    <p:sldId id="306" r:id="rId25"/>
    <p:sldId id="336" r:id="rId26"/>
    <p:sldId id="338" r:id="rId27"/>
    <p:sldId id="337" r:id="rId28"/>
    <p:sldId id="308" r:id="rId29"/>
    <p:sldId id="291" r:id="rId30"/>
    <p:sldId id="309" r:id="rId31"/>
    <p:sldId id="313" r:id="rId32"/>
    <p:sldId id="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thways and Processes" id="{91B573EE-A060-41B9-A8BF-E86A3809E777}">
          <p14:sldIdLst>
            <p14:sldId id="256"/>
            <p14:sldId id="274"/>
            <p14:sldId id="326"/>
            <p14:sldId id="327"/>
            <p14:sldId id="328"/>
            <p14:sldId id="330"/>
            <p14:sldId id="329"/>
            <p14:sldId id="303"/>
            <p14:sldId id="259"/>
            <p14:sldId id="321"/>
            <p14:sldId id="331"/>
            <p14:sldId id="333"/>
            <p14:sldId id="294"/>
            <p14:sldId id="310"/>
            <p14:sldId id="304"/>
            <p14:sldId id="290"/>
            <p14:sldId id="262"/>
            <p14:sldId id="307"/>
            <p14:sldId id="334"/>
            <p14:sldId id="335"/>
            <p14:sldId id="306"/>
            <p14:sldId id="336"/>
            <p14:sldId id="338"/>
            <p14:sldId id="337"/>
            <p14:sldId id="308"/>
            <p14:sldId id="291"/>
            <p14:sldId id="309"/>
            <p14:sldId id="313"/>
            <p14:sldId id="31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809824-4239-94FC-64F3-43F1CEE4BA74}" name="Emil L. Cunningham" initials="EC" userId="S::ecunni21@jh.edu::8b4c96bf-70c0-4ca3-a7a4-a08f8652bb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A1A1A"/>
    <a:srgbClr val="0070B9"/>
    <a:srgbClr val="3A7296"/>
    <a:srgbClr val="4B48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E7C9E-6D2C-1A09-A3A2-85FEA6BA3151}" v="25" dt="2023-07-07T14:36:02.502"/>
    <p1510:client id="{1570947E-15E3-B287-363F-D06F1AB847BD}" v="705" dt="2023-07-07T18:44:30.219"/>
    <p1510:client id="{297C9752-05F8-A287-8151-22AE0A1A3EE0}" v="99" dt="2023-07-07T18:04:15.713"/>
    <p1510:client id="{45C188D2-3BA5-036E-A2C3-473CCB6195D5}" v="46" dt="2023-07-07T20:18:35.904"/>
    <p1510:client id="{9DBF618E-977F-C884-E144-554C0BFAB5AF}" v="1932" dt="2023-07-07T20:13:50.887"/>
    <p1510:client id="{AB15668E-9B21-0B5D-9DBA-192FC4F053AC}" v="922" dt="2023-07-07T19:17:23.240"/>
    <p1510:client id="{B246DC45-59BD-8DD2-2082-DF79CFB6B8A3}" v="271" dt="2023-07-07T20:19:43.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712" autoAdjust="0"/>
  </p:normalViewPr>
  <p:slideViewPr>
    <p:cSldViewPr snapToGrid="0">
      <p:cViewPr varScale="1">
        <p:scale>
          <a:sx n="108" d="100"/>
          <a:sy n="108" d="100"/>
        </p:scale>
        <p:origin x="678" y="102"/>
      </p:cViewPr>
      <p:guideLst/>
    </p:cSldViewPr>
  </p:slideViewPr>
  <p:outlineViewPr>
    <p:cViewPr>
      <p:scale>
        <a:sx n="33" d="100"/>
        <a:sy n="33" d="100"/>
      </p:scale>
      <p:origin x="0" y="-150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9E889-0E7A-42E2-9938-53AF5A5CFD71}" type="doc">
      <dgm:prSet loTypeId="urn:microsoft.com/office/officeart/2005/8/layout/cycle3" loCatId="cycle" qsTypeId="urn:microsoft.com/office/officeart/2005/8/quickstyle/simple1" qsCatId="simple" csTypeId="urn:microsoft.com/office/officeart/2005/8/colors/accent5_2" csCatId="accent5" phldr="1"/>
      <dgm:spPr/>
      <dgm:t>
        <a:bodyPr/>
        <a:lstStyle/>
        <a:p>
          <a:endParaRPr lang="en-US"/>
        </a:p>
      </dgm:t>
    </dgm:pt>
    <dgm:pt modelId="{EAE377BE-A891-45FF-AD80-4E99DECB7E88}">
      <dgm:prSet phldrT="[Text]"/>
      <dgm:spPr/>
      <dgm:t>
        <a:bodyPr/>
        <a:lstStyle/>
        <a:p>
          <a:r>
            <a:rPr lang="en-US"/>
            <a:t>Increased opportunities for scholars from underrepresented backgrounds</a:t>
          </a:r>
        </a:p>
      </dgm:t>
    </dgm:pt>
    <dgm:pt modelId="{22FEA462-300B-484D-B97B-E4327E628237}" type="parTrans" cxnId="{235F0D96-0F98-4106-A02E-CE43F8E90FCE}">
      <dgm:prSet/>
      <dgm:spPr/>
      <dgm:t>
        <a:bodyPr/>
        <a:lstStyle/>
        <a:p>
          <a:endParaRPr lang="en-US"/>
        </a:p>
      </dgm:t>
    </dgm:pt>
    <dgm:pt modelId="{29C1F8CD-673D-4A3C-9775-398F6679D8D3}" type="sibTrans" cxnId="{235F0D96-0F98-4106-A02E-CE43F8E90FCE}">
      <dgm:prSet/>
      <dgm:spPr/>
      <dgm:t>
        <a:bodyPr/>
        <a:lstStyle/>
        <a:p>
          <a:endParaRPr lang="en-US"/>
        </a:p>
      </dgm:t>
    </dgm:pt>
    <dgm:pt modelId="{BAD4548C-35C2-4A6E-895C-8271C626F306}">
      <dgm:prSet phldrT="[Text]"/>
      <dgm:spPr/>
      <dgm:t>
        <a:bodyPr/>
        <a:lstStyle/>
        <a:p>
          <a:r>
            <a:rPr lang="en-US"/>
            <a:t>Increased </a:t>
          </a:r>
          <a:r>
            <a:rPr lang="en-US" err="1"/>
            <a:t>Ph.Ds</a:t>
          </a:r>
          <a:r>
            <a:rPr lang="en-US"/>
            <a:t> granted to scholars from underrepresented backgrounds </a:t>
          </a:r>
        </a:p>
      </dgm:t>
    </dgm:pt>
    <dgm:pt modelId="{522718B5-48DB-4F59-ADC5-9128373457D6}" type="parTrans" cxnId="{6A5CEAED-F1B2-48A6-9BF6-F89C654D23CB}">
      <dgm:prSet/>
      <dgm:spPr/>
      <dgm:t>
        <a:bodyPr/>
        <a:lstStyle/>
        <a:p>
          <a:endParaRPr lang="en-US"/>
        </a:p>
      </dgm:t>
    </dgm:pt>
    <dgm:pt modelId="{33C8A23D-F259-488C-A0DE-79F5B36BA9F8}" type="sibTrans" cxnId="{6A5CEAED-F1B2-48A6-9BF6-F89C654D23CB}">
      <dgm:prSet/>
      <dgm:spPr/>
      <dgm:t>
        <a:bodyPr/>
        <a:lstStyle/>
        <a:p>
          <a:endParaRPr lang="en-US"/>
        </a:p>
      </dgm:t>
    </dgm:pt>
    <dgm:pt modelId="{BDAC793B-B78E-4012-AB9F-4E548F628784}">
      <dgm:prSet phldrT="[Text]"/>
      <dgm:spPr/>
      <dgm:t>
        <a:bodyPr/>
        <a:lstStyle/>
        <a:p>
          <a:r>
            <a:rPr lang="en-US"/>
            <a:t>Increased pool of faculty from underrepresented backgrounds</a:t>
          </a:r>
        </a:p>
      </dgm:t>
    </dgm:pt>
    <dgm:pt modelId="{22EFEE34-BBD1-4DF4-8048-FADDDB2C28E8}" type="parTrans" cxnId="{980ADF47-FD74-4435-9C46-4D473F77AC9D}">
      <dgm:prSet/>
      <dgm:spPr/>
      <dgm:t>
        <a:bodyPr/>
        <a:lstStyle/>
        <a:p>
          <a:endParaRPr lang="en-US"/>
        </a:p>
      </dgm:t>
    </dgm:pt>
    <dgm:pt modelId="{DE72ED78-7E8B-445E-805C-2808C04AA1BB}" type="sibTrans" cxnId="{980ADF47-FD74-4435-9C46-4D473F77AC9D}">
      <dgm:prSet/>
      <dgm:spPr/>
      <dgm:t>
        <a:bodyPr/>
        <a:lstStyle/>
        <a:p>
          <a:endParaRPr lang="en-US"/>
        </a:p>
      </dgm:t>
    </dgm:pt>
    <dgm:pt modelId="{5D577F0B-BFE8-4159-82DD-E8DCDA31899D}">
      <dgm:prSet phldrT="[Text]"/>
      <dgm:spPr/>
      <dgm:t>
        <a:bodyPr/>
        <a:lstStyle/>
        <a:p>
          <a:r>
            <a:rPr lang="en-US"/>
            <a:t>Increased opportunities for development and retention for faculty from underrepresented backgrounds </a:t>
          </a:r>
        </a:p>
      </dgm:t>
    </dgm:pt>
    <dgm:pt modelId="{BD3BA781-0EB0-4701-B13E-40E58E4AB1FA}" type="parTrans" cxnId="{EAF3DD72-92B9-4A8E-B537-1A7C7A9FE2BE}">
      <dgm:prSet/>
      <dgm:spPr/>
      <dgm:t>
        <a:bodyPr/>
        <a:lstStyle/>
        <a:p>
          <a:endParaRPr lang="en-US"/>
        </a:p>
      </dgm:t>
    </dgm:pt>
    <dgm:pt modelId="{B0F76E01-E1DE-491F-B980-74270B632656}" type="sibTrans" cxnId="{EAF3DD72-92B9-4A8E-B537-1A7C7A9FE2BE}">
      <dgm:prSet/>
      <dgm:spPr/>
      <dgm:t>
        <a:bodyPr/>
        <a:lstStyle/>
        <a:p>
          <a:endParaRPr lang="en-US"/>
        </a:p>
      </dgm:t>
    </dgm:pt>
    <dgm:pt modelId="{E7915D31-D8FD-4B69-8BEC-7E76857BBE2C}">
      <dgm:prSet phldrT="[Text]"/>
      <dgm:spPr/>
      <dgm:t>
        <a:bodyPr/>
        <a:lstStyle/>
        <a:p>
          <a:r>
            <a:rPr lang="en-US"/>
            <a:t>Increased opportunities for faculty from underrepresented backgrounds to collaborate with students from underrepresented backgrounds</a:t>
          </a:r>
        </a:p>
      </dgm:t>
    </dgm:pt>
    <dgm:pt modelId="{3F33DF42-509F-4F41-A8BA-7060D9FFD2B2}" type="parTrans" cxnId="{A9DE6B43-877C-4BF7-9D68-F3DF2124845F}">
      <dgm:prSet/>
      <dgm:spPr/>
      <dgm:t>
        <a:bodyPr/>
        <a:lstStyle/>
        <a:p>
          <a:endParaRPr lang="en-US"/>
        </a:p>
      </dgm:t>
    </dgm:pt>
    <dgm:pt modelId="{C74A40F7-13D2-4A52-8A7A-6E44D9361390}" type="sibTrans" cxnId="{A9DE6B43-877C-4BF7-9D68-F3DF2124845F}">
      <dgm:prSet/>
      <dgm:spPr/>
      <dgm:t>
        <a:bodyPr/>
        <a:lstStyle/>
        <a:p>
          <a:endParaRPr lang="en-US"/>
        </a:p>
      </dgm:t>
    </dgm:pt>
    <dgm:pt modelId="{51244080-0612-4FB6-9376-9660EA3E638F}" type="pres">
      <dgm:prSet presAssocID="{17E9E889-0E7A-42E2-9938-53AF5A5CFD71}" presName="Name0" presStyleCnt="0">
        <dgm:presLayoutVars>
          <dgm:dir/>
          <dgm:resizeHandles val="exact"/>
        </dgm:presLayoutVars>
      </dgm:prSet>
      <dgm:spPr/>
    </dgm:pt>
    <dgm:pt modelId="{23378EE5-015E-4C51-A498-26368DD43B1A}" type="pres">
      <dgm:prSet presAssocID="{17E9E889-0E7A-42E2-9938-53AF5A5CFD71}" presName="cycle" presStyleCnt="0"/>
      <dgm:spPr/>
    </dgm:pt>
    <dgm:pt modelId="{730A1A27-88D6-4FD1-81CB-54A48842B119}" type="pres">
      <dgm:prSet presAssocID="{EAE377BE-A891-45FF-AD80-4E99DECB7E88}" presName="nodeFirstNode" presStyleLbl="node1" presStyleIdx="0" presStyleCnt="5">
        <dgm:presLayoutVars>
          <dgm:bulletEnabled val="1"/>
        </dgm:presLayoutVars>
      </dgm:prSet>
      <dgm:spPr/>
    </dgm:pt>
    <dgm:pt modelId="{7D96C62D-CB7C-4EF7-A046-C910DE0B0896}" type="pres">
      <dgm:prSet presAssocID="{29C1F8CD-673D-4A3C-9775-398F6679D8D3}" presName="sibTransFirstNode" presStyleLbl="bgShp" presStyleIdx="0" presStyleCnt="1"/>
      <dgm:spPr/>
    </dgm:pt>
    <dgm:pt modelId="{1E15BFA7-AFA3-4370-9977-35C70689655A}" type="pres">
      <dgm:prSet presAssocID="{BAD4548C-35C2-4A6E-895C-8271C626F306}" presName="nodeFollowingNodes" presStyleLbl="node1" presStyleIdx="1" presStyleCnt="5">
        <dgm:presLayoutVars>
          <dgm:bulletEnabled val="1"/>
        </dgm:presLayoutVars>
      </dgm:prSet>
      <dgm:spPr/>
    </dgm:pt>
    <dgm:pt modelId="{D98F34CE-5C9B-48AF-A643-46D4EC18F850}" type="pres">
      <dgm:prSet presAssocID="{BDAC793B-B78E-4012-AB9F-4E548F628784}" presName="nodeFollowingNodes" presStyleLbl="node1" presStyleIdx="2" presStyleCnt="5">
        <dgm:presLayoutVars>
          <dgm:bulletEnabled val="1"/>
        </dgm:presLayoutVars>
      </dgm:prSet>
      <dgm:spPr/>
    </dgm:pt>
    <dgm:pt modelId="{0ABA52F1-6165-4741-9A12-4F836F7B45AD}" type="pres">
      <dgm:prSet presAssocID="{5D577F0B-BFE8-4159-82DD-E8DCDA31899D}" presName="nodeFollowingNodes" presStyleLbl="node1" presStyleIdx="3" presStyleCnt="5">
        <dgm:presLayoutVars>
          <dgm:bulletEnabled val="1"/>
        </dgm:presLayoutVars>
      </dgm:prSet>
      <dgm:spPr/>
    </dgm:pt>
    <dgm:pt modelId="{B499D4FA-78D1-4560-801C-AB55CB0FC4F0}" type="pres">
      <dgm:prSet presAssocID="{E7915D31-D8FD-4B69-8BEC-7E76857BBE2C}" presName="nodeFollowingNodes" presStyleLbl="node1" presStyleIdx="4" presStyleCnt="5">
        <dgm:presLayoutVars>
          <dgm:bulletEnabled val="1"/>
        </dgm:presLayoutVars>
      </dgm:prSet>
      <dgm:spPr/>
    </dgm:pt>
  </dgm:ptLst>
  <dgm:cxnLst>
    <dgm:cxn modelId="{A6000730-6DA9-4218-ACF2-E968CB5CDC47}" type="presOf" srcId="{17E9E889-0E7A-42E2-9938-53AF5A5CFD71}" destId="{51244080-0612-4FB6-9376-9660EA3E638F}" srcOrd="0" destOrd="0" presId="urn:microsoft.com/office/officeart/2005/8/layout/cycle3"/>
    <dgm:cxn modelId="{A9DE6B43-877C-4BF7-9D68-F3DF2124845F}" srcId="{17E9E889-0E7A-42E2-9938-53AF5A5CFD71}" destId="{E7915D31-D8FD-4B69-8BEC-7E76857BBE2C}" srcOrd="4" destOrd="0" parTransId="{3F33DF42-509F-4F41-A8BA-7060D9FFD2B2}" sibTransId="{C74A40F7-13D2-4A52-8A7A-6E44D9361390}"/>
    <dgm:cxn modelId="{980ADF47-FD74-4435-9C46-4D473F77AC9D}" srcId="{17E9E889-0E7A-42E2-9938-53AF5A5CFD71}" destId="{BDAC793B-B78E-4012-AB9F-4E548F628784}" srcOrd="2" destOrd="0" parTransId="{22EFEE34-BBD1-4DF4-8048-FADDDB2C28E8}" sibTransId="{DE72ED78-7E8B-445E-805C-2808C04AA1BB}"/>
    <dgm:cxn modelId="{EAF3DD72-92B9-4A8E-B537-1A7C7A9FE2BE}" srcId="{17E9E889-0E7A-42E2-9938-53AF5A5CFD71}" destId="{5D577F0B-BFE8-4159-82DD-E8DCDA31899D}" srcOrd="3" destOrd="0" parTransId="{BD3BA781-0EB0-4701-B13E-40E58E4AB1FA}" sibTransId="{B0F76E01-E1DE-491F-B980-74270B632656}"/>
    <dgm:cxn modelId="{98A45D57-D0B7-4265-9965-0E6CCF748A9D}" type="presOf" srcId="{5D577F0B-BFE8-4159-82DD-E8DCDA31899D}" destId="{0ABA52F1-6165-4741-9A12-4F836F7B45AD}" srcOrd="0" destOrd="0" presId="urn:microsoft.com/office/officeart/2005/8/layout/cycle3"/>
    <dgm:cxn modelId="{9CC93E7D-B494-4295-97C4-485DE93BC4BA}" type="presOf" srcId="{EAE377BE-A891-45FF-AD80-4E99DECB7E88}" destId="{730A1A27-88D6-4FD1-81CB-54A48842B119}" srcOrd="0" destOrd="0" presId="urn:microsoft.com/office/officeart/2005/8/layout/cycle3"/>
    <dgm:cxn modelId="{235F0D96-0F98-4106-A02E-CE43F8E90FCE}" srcId="{17E9E889-0E7A-42E2-9938-53AF5A5CFD71}" destId="{EAE377BE-A891-45FF-AD80-4E99DECB7E88}" srcOrd="0" destOrd="0" parTransId="{22FEA462-300B-484D-B97B-E4327E628237}" sibTransId="{29C1F8CD-673D-4A3C-9775-398F6679D8D3}"/>
    <dgm:cxn modelId="{469D8C98-AE70-4B1E-9208-9A5D43E35089}" type="presOf" srcId="{29C1F8CD-673D-4A3C-9775-398F6679D8D3}" destId="{7D96C62D-CB7C-4EF7-A046-C910DE0B0896}" srcOrd="0" destOrd="0" presId="urn:microsoft.com/office/officeart/2005/8/layout/cycle3"/>
    <dgm:cxn modelId="{14D5D5C1-361D-49E8-AB2D-A6C44498A354}" type="presOf" srcId="{BAD4548C-35C2-4A6E-895C-8271C626F306}" destId="{1E15BFA7-AFA3-4370-9977-35C70689655A}" srcOrd="0" destOrd="0" presId="urn:microsoft.com/office/officeart/2005/8/layout/cycle3"/>
    <dgm:cxn modelId="{C79CF8C4-9AA7-4BC8-82C3-73FEAF0672E4}" type="presOf" srcId="{BDAC793B-B78E-4012-AB9F-4E548F628784}" destId="{D98F34CE-5C9B-48AF-A643-46D4EC18F850}" srcOrd="0" destOrd="0" presId="urn:microsoft.com/office/officeart/2005/8/layout/cycle3"/>
    <dgm:cxn modelId="{4BE4C2EC-F67D-4B5B-A0C1-0FBF37708132}" type="presOf" srcId="{E7915D31-D8FD-4B69-8BEC-7E76857BBE2C}" destId="{B499D4FA-78D1-4560-801C-AB55CB0FC4F0}" srcOrd="0" destOrd="0" presId="urn:microsoft.com/office/officeart/2005/8/layout/cycle3"/>
    <dgm:cxn modelId="{6A5CEAED-F1B2-48A6-9BF6-F89C654D23CB}" srcId="{17E9E889-0E7A-42E2-9938-53AF5A5CFD71}" destId="{BAD4548C-35C2-4A6E-895C-8271C626F306}" srcOrd="1" destOrd="0" parTransId="{522718B5-48DB-4F59-ADC5-9128373457D6}" sibTransId="{33C8A23D-F259-488C-A0DE-79F5B36BA9F8}"/>
    <dgm:cxn modelId="{9F46DA1A-5A03-4D6D-9A50-60E2C533F3EF}" type="presParOf" srcId="{51244080-0612-4FB6-9376-9660EA3E638F}" destId="{23378EE5-015E-4C51-A498-26368DD43B1A}" srcOrd="0" destOrd="0" presId="urn:microsoft.com/office/officeart/2005/8/layout/cycle3"/>
    <dgm:cxn modelId="{9CB2C0E2-3CC5-4DEE-BFD9-3BFDFA44A73B}" type="presParOf" srcId="{23378EE5-015E-4C51-A498-26368DD43B1A}" destId="{730A1A27-88D6-4FD1-81CB-54A48842B119}" srcOrd="0" destOrd="0" presId="urn:microsoft.com/office/officeart/2005/8/layout/cycle3"/>
    <dgm:cxn modelId="{5A43EC81-A2AD-4523-8EC1-E41A7E5142AC}" type="presParOf" srcId="{23378EE5-015E-4C51-A498-26368DD43B1A}" destId="{7D96C62D-CB7C-4EF7-A046-C910DE0B0896}" srcOrd="1" destOrd="0" presId="urn:microsoft.com/office/officeart/2005/8/layout/cycle3"/>
    <dgm:cxn modelId="{FB0BE234-1647-456D-8ED2-957B7FEFC0A4}" type="presParOf" srcId="{23378EE5-015E-4C51-A498-26368DD43B1A}" destId="{1E15BFA7-AFA3-4370-9977-35C70689655A}" srcOrd="2" destOrd="0" presId="urn:microsoft.com/office/officeart/2005/8/layout/cycle3"/>
    <dgm:cxn modelId="{5AC15DF7-E12B-433C-8C35-CE156DE792F0}" type="presParOf" srcId="{23378EE5-015E-4C51-A498-26368DD43B1A}" destId="{D98F34CE-5C9B-48AF-A643-46D4EC18F850}" srcOrd="3" destOrd="0" presId="urn:microsoft.com/office/officeart/2005/8/layout/cycle3"/>
    <dgm:cxn modelId="{9247FEDE-BD67-4B68-9513-D1ACEB47C789}" type="presParOf" srcId="{23378EE5-015E-4C51-A498-26368DD43B1A}" destId="{0ABA52F1-6165-4741-9A12-4F836F7B45AD}" srcOrd="4" destOrd="0" presId="urn:microsoft.com/office/officeart/2005/8/layout/cycle3"/>
    <dgm:cxn modelId="{9BD939D7-93C3-4E2F-895F-249C4AACC146}" type="presParOf" srcId="{23378EE5-015E-4C51-A498-26368DD43B1A}" destId="{B499D4FA-78D1-4560-801C-AB55CB0FC4F0}"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06E1BA-955B-4C3F-BB1A-D5BD6CED742F}" type="doc">
      <dgm:prSet loTypeId="urn:microsoft.com/office/officeart/2005/8/layout/funnel1" loCatId="process" qsTypeId="urn:microsoft.com/office/officeart/2005/8/quickstyle/simple1" qsCatId="simple" csTypeId="urn:microsoft.com/office/officeart/2005/8/colors/accent5_2" csCatId="accent5" phldr="1"/>
      <dgm:spPr/>
      <dgm:t>
        <a:bodyPr/>
        <a:lstStyle/>
        <a:p>
          <a:endParaRPr lang="en-US"/>
        </a:p>
      </dgm:t>
    </dgm:pt>
    <dgm:pt modelId="{4401CB98-EB39-4DC8-8710-86D208C08BDB}">
      <dgm:prSet phldrT="[Text]"/>
      <dgm:spPr/>
      <dgm:t>
        <a:bodyPr/>
        <a:lstStyle/>
        <a:p>
          <a:r>
            <a:rPr lang="en-US"/>
            <a:t>Community Feedback</a:t>
          </a:r>
        </a:p>
      </dgm:t>
    </dgm:pt>
    <dgm:pt modelId="{5D3EF769-B2FA-4869-ABFC-E68A22489813}" type="parTrans" cxnId="{BDCF9AED-C394-4C7C-99B9-55878494A1DA}">
      <dgm:prSet/>
      <dgm:spPr/>
      <dgm:t>
        <a:bodyPr/>
        <a:lstStyle/>
        <a:p>
          <a:endParaRPr lang="en-US"/>
        </a:p>
      </dgm:t>
    </dgm:pt>
    <dgm:pt modelId="{27830018-E014-498F-BFD4-6FC20091DC5D}" type="sibTrans" cxnId="{BDCF9AED-C394-4C7C-99B9-55878494A1DA}">
      <dgm:prSet/>
      <dgm:spPr/>
      <dgm:t>
        <a:bodyPr/>
        <a:lstStyle/>
        <a:p>
          <a:endParaRPr lang="en-US"/>
        </a:p>
      </dgm:t>
    </dgm:pt>
    <dgm:pt modelId="{439C1E3A-5617-4200-8A8F-42EFB0832792}">
      <dgm:prSet phldrT="[Text]"/>
      <dgm:spPr/>
      <dgm:t>
        <a:bodyPr/>
        <a:lstStyle/>
        <a:p>
          <a:r>
            <a:rPr lang="en-US"/>
            <a:t>Data</a:t>
          </a:r>
        </a:p>
      </dgm:t>
    </dgm:pt>
    <dgm:pt modelId="{DF5C5CBF-484E-48F0-97A9-D1247DAC81DB}" type="parTrans" cxnId="{14A523B8-884B-4A6C-89C4-ED863655CE14}">
      <dgm:prSet/>
      <dgm:spPr/>
      <dgm:t>
        <a:bodyPr/>
        <a:lstStyle/>
        <a:p>
          <a:endParaRPr lang="en-US"/>
        </a:p>
      </dgm:t>
    </dgm:pt>
    <dgm:pt modelId="{BD5D017F-4819-42B4-9A27-0D5EA0A4CDF8}" type="sibTrans" cxnId="{14A523B8-884B-4A6C-89C4-ED863655CE14}">
      <dgm:prSet/>
      <dgm:spPr/>
      <dgm:t>
        <a:bodyPr/>
        <a:lstStyle/>
        <a:p>
          <a:endParaRPr lang="en-US"/>
        </a:p>
      </dgm:t>
    </dgm:pt>
    <dgm:pt modelId="{957E89DB-0F11-4317-A7D6-E5C62971AB8E}">
      <dgm:prSet phldrT="[Text]"/>
      <dgm:spPr/>
      <dgm:t>
        <a:bodyPr/>
        <a:lstStyle/>
        <a:p>
          <a:r>
            <a:rPr lang="en-US"/>
            <a:t>Institutional Priorities</a:t>
          </a:r>
        </a:p>
      </dgm:t>
    </dgm:pt>
    <dgm:pt modelId="{9C41A964-7065-46C0-8D9D-290FED321B46}" type="parTrans" cxnId="{52A7B233-0D43-4BCC-A677-98F68C48C431}">
      <dgm:prSet/>
      <dgm:spPr/>
      <dgm:t>
        <a:bodyPr/>
        <a:lstStyle/>
        <a:p>
          <a:endParaRPr lang="en-US"/>
        </a:p>
      </dgm:t>
    </dgm:pt>
    <dgm:pt modelId="{B7F3E1FB-EA75-4D80-8D2F-9F29F20CB549}" type="sibTrans" cxnId="{52A7B233-0D43-4BCC-A677-98F68C48C431}">
      <dgm:prSet/>
      <dgm:spPr/>
      <dgm:t>
        <a:bodyPr/>
        <a:lstStyle/>
        <a:p>
          <a:endParaRPr lang="en-US"/>
        </a:p>
      </dgm:t>
    </dgm:pt>
    <dgm:pt modelId="{260C096E-ABE1-479C-B191-57665BBAF526}">
      <dgm:prSet phldrT="[Text]"/>
      <dgm:spPr/>
      <dgm:t>
        <a:bodyPr/>
        <a:lstStyle/>
        <a:p>
          <a:r>
            <a:rPr lang="en-US"/>
            <a:t>Final Goals</a:t>
          </a:r>
        </a:p>
      </dgm:t>
    </dgm:pt>
    <dgm:pt modelId="{ADE89563-AC83-4084-94D5-DF98DB28FA40}" type="parTrans" cxnId="{3759A37C-2D09-4389-B43E-D95394ED7A4E}">
      <dgm:prSet/>
      <dgm:spPr/>
      <dgm:t>
        <a:bodyPr/>
        <a:lstStyle/>
        <a:p>
          <a:endParaRPr lang="en-US"/>
        </a:p>
      </dgm:t>
    </dgm:pt>
    <dgm:pt modelId="{706315DA-386E-4CF6-AD59-386C7BA74190}" type="sibTrans" cxnId="{3759A37C-2D09-4389-B43E-D95394ED7A4E}">
      <dgm:prSet/>
      <dgm:spPr/>
      <dgm:t>
        <a:bodyPr/>
        <a:lstStyle/>
        <a:p>
          <a:endParaRPr lang="en-US"/>
        </a:p>
      </dgm:t>
    </dgm:pt>
    <dgm:pt modelId="{82F5E405-C55D-4662-9EAE-870BFE3F6734}" type="pres">
      <dgm:prSet presAssocID="{F906E1BA-955B-4C3F-BB1A-D5BD6CED742F}" presName="Name0" presStyleCnt="0">
        <dgm:presLayoutVars>
          <dgm:chMax val="4"/>
          <dgm:resizeHandles val="exact"/>
        </dgm:presLayoutVars>
      </dgm:prSet>
      <dgm:spPr/>
    </dgm:pt>
    <dgm:pt modelId="{E0C2A603-61C7-4FC4-8416-131AC0A2BF12}" type="pres">
      <dgm:prSet presAssocID="{F906E1BA-955B-4C3F-BB1A-D5BD6CED742F}" presName="ellipse" presStyleLbl="trBgShp" presStyleIdx="0" presStyleCnt="1"/>
      <dgm:spPr/>
    </dgm:pt>
    <dgm:pt modelId="{300009FC-0D77-4F9B-AB37-03D8A019468A}" type="pres">
      <dgm:prSet presAssocID="{F906E1BA-955B-4C3F-BB1A-D5BD6CED742F}" presName="arrow1" presStyleLbl="fgShp" presStyleIdx="0" presStyleCnt="1"/>
      <dgm:spPr/>
    </dgm:pt>
    <dgm:pt modelId="{3AF16AE7-58E1-44CE-9A90-3663B08CDCB8}" type="pres">
      <dgm:prSet presAssocID="{F906E1BA-955B-4C3F-BB1A-D5BD6CED742F}" presName="rectangle" presStyleLbl="revTx" presStyleIdx="0" presStyleCnt="1">
        <dgm:presLayoutVars>
          <dgm:bulletEnabled val="1"/>
        </dgm:presLayoutVars>
      </dgm:prSet>
      <dgm:spPr/>
    </dgm:pt>
    <dgm:pt modelId="{B1A92C5D-8726-4E4E-8726-5C867B3AF7D7}" type="pres">
      <dgm:prSet presAssocID="{439C1E3A-5617-4200-8A8F-42EFB0832792}" presName="item1" presStyleLbl="node1" presStyleIdx="0" presStyleCnt="3">
        <dgm:presLayoutVars>
          <dgm:bulletEnabled val="1"/>
        </dgm:presLayoutVars>
      </dgm:prSet>
      <dgm:spPr/>
    </dgm:pt>
    <dgm:pt modelId="{4234547F-D41E-4DB1-83A5-33AB0A3138D2}" type="pres">
      <dgm:prSet presAssocID="{957E89DB-0F11-4317-A7D6-E5C62971AB8E}" presName="item2" presStyleLbl="node1" presStyleIdx="1" presStyleCnt="3">
        <dgm:presLayoutVars>
          <dgm:bulletEnabled val="1"/>
        </dgm:presLayoutVars>
      </dgm:prSet>
      <dgm:spPr/>
    </dgm:pt>
    <dgm:pt modelId="{EC516611-A3D3-4B9F-A848-BCB362CD056B}" type="pres">
      <dgm:prSet presAssocID="{260C096E-ABE1-479C-B191-57665BBAF526}" presName="item3" presStyleLbl="node1" presStyleIdx="2" presStyleCnt="3">
        <dgm:presLayoutVars>
          <dgm:bulletEnabled val="1"/>
        </dgm:presLayoutVars>
      </dgm:prSet>
      <dgm:spPr/>
    </dgm:pt>
    <dgm:pt modelId="{FF5DC8D6-A233-4C6F-A1C1-44F442F3337B}" type="pres">
      <dgm:prSet presAssocID="{F906E1BA-955B-4C3F-BB1A-D5BD6CED742F}" presName="funnel" presStyleLbl="trAlignAcc1" presStyleIdx="0" presStyleCnt="1" custLinFactNeighborX="-1109" custLinFactNeighborY="85"/>
      <dgm:spPr/>
    </dgm:pt>
  </dgm:ptLst>
  <dgm:cxnLst>
    <dgm:cxn modelId="{63538023-DEEA-4969-B698-B04395499F1F}" type="presOf" srcId="{957E89DB-0F11-4317-A7D6-E5C62971AB8E}" destId="{B1A92C5D-8726-4E4E-8726-5C867B3AF7D7}" srcOrd="0" destOrd="0" presId="urn:microsoft.com/office/officeart/2005/8/layout/funnel1"/>
    <dgm:cxn modelId="{52A7B233-0D43-4BCC-A677-98F68C48C431}" srcId="{F906E1BA-955B-4C3F-BB1A-D5BD6CED742F}" destId="{957E89DB-0F11-4317-A7D6-E5C62971AB8E}" srcOrd="2" destOrd="0" parTransId="{9C41A964-7065-46C0-8D9D-290FED321B46}" sibTransId="{B7F3E1FB-EA75-4D80-8D2F-9F29F20CB549}"/>
    <dgm:cxn modelId="{47393570-E2DA-458E-ACD9-D2BE3BC45AFA}" type="presOf" srcId="{4401CB98-EB39-4DC8-8710-86D208C08BDB}" destId="{EC516611-A3D3-4B9F-A848-BCB362CD056B}" srcOrd="0" destOrd="0" presId="urn:microsoft.com/office/officeart/2005/8/layout/funnel1"/>
    <dgm:cxn modelId="{3759A37C-2D09-4389-B43E-D95394ED7A4E}" srcId="{F906E1BA-955B-4C3F-BB1A-D5BD6CED742F}" destId="{260C096E-ABE1-479C-B191-57665BBAF526}" srcOrd="3" destOrd="0" parTransId="{ADE89563-AC83-4084-94D5-DF98DB28FA40}" sibTransId="{706315DA-386E-4CF6-AD59-386C7BA74190}"/>
    <dgm:cxn modelId="{194D7C7E-CA70-4DCD-A4DE-4FDBE485CD75}" type="presOf" srcId="{F906E1BA-955B-4C3F-BB1A-D5BD6CED742F}" destId="{82F5E405-C55D-4662-9EAE-870BFE3F6734}" srcOrd="0" destOrd="0" presId="urn:microsoft.com/office/officeart/2005/8/layout/funnel1"/>
    <dgm:cxn modelId="{14A523B8-884B-4A6C-89C4-ED863655CE14}" srcId="{F906E1BA-955B-4C3F-BB1A-D5BD6CED742F}" destId="{439C1E3A-5617-4200-8A8F-42EFB0832792}" srcOrd="1" destOrd="0" parTransId="{DF5C5CBF-484E-48F0-97A9-D1247DAC81DB}" sibTransId="{BD5D017F-4819-42B4-9A27-0D5EA0A4CDF8}"/>
    <dgm:cxn modelId="{BE3F14BA-4DCE-41EC-A58C-B52CB6563B37}" type="presOf" srcId="{439C1E3A-5617-4200-8A8F-42EFB0832792}" destId="{4234547F-D41E-4DB1-83A5-33AB0A3138D2}" srcOrd="0" destOrd="0" presId="urn:microsoft.com/office/officeart/2005/8/layout/funnel1"/>
    <dgm:cxn modelId="{6166B5C3-6447-459B-9903-BBA5A5920D3D}" type="presOf" srcId="{260C096E-ABE1-479C-B191-57665BBAF526}" destId="{3AF16AE7-58E1-44CE-9A90-3663B08CDCB8}" srcOrd="0" destOrd="0" presId="urn:microsoft.com/office/officeart/2005/8/layout/funnel1"/>
    <dgm:cxn modelId="{BDCF9AED-C394-4C7C-99B9-55878494A1DA}" srcId="{F906E1BA-955B-4C3F-BB1A-D5BD6CED742F}" destId="{4401CB98-EB39-4DC8-8710-86D208C08BDB}" srcOrd="0" destOrd="0" parTransId="{5D3EF769-B2FA-4869-ABFC-E68A22489813}" sibTransId="{27830018-E014-498F-BFD4-6FC20091DC5D}"/>
    <dgm:cxn modelId="{48DD252D-E83B-43CA-8CE1-63B3A8BA918F}" type="presParOf" srcId="{82F5E405-C55D-4662-9EAE-870BFE3F6734}" destId="{E0C2A603-61C7-4FC4-8416-131AC0A2BF12}" srcOrd="0" destOrd="0" presId="urn:microsoft.com/office/officeart/2005/8/layout/funnel1"/>
    <dgm:cxn modelId="{1938B01B-C848-4261-997D-712EC7B0BE7E}" type="presParOf" srcId="{82F5E405-C55D-4662-9EAE-870BFE3F6734}" destId="{300009FC-0D77-4F9B-AB37-03D8A019468A}" srcOrd="1" destOrd="0" presId="urn:microsoft.com/office/officeart/2005/8/layout/funnel1"/>
    <dgm:cxn modelId="{73A4FF7C-AAEA-4B21-80E0-DB37F0CC68B3}" type="presParOf" srcId="{82F5E405-C55D-4662-9EAE-870BFE3F6734}" destId="{3AF16AE7-58E1-44CE-9A90-3663B08CDCB8}" srcOrd="2" destOrd="0" presId="urn:microsoft.com/office/officeart/2005/8/layout/funnel1"/>
    <dgm:cxn modelId="{54EC48D2-2B35-4938-9B5D-C7DA42C9A3BC}" type="presParOf" srcId="{82F5E405-C55D-4662-9EAE-870BFE3F6734}" destId="{B1A92C5D-8726-4E4E-8726-5C867B3AF7D7}" srcOrd="3" destOrd="0" presId="urn:microsoft.com/office/officeart/2005/8/layout/funnel1"/>
    <dgm:cxn modelId="{C0E30846-9984-4529-87D4-8D3C8C180395}" type="presParOf" srcId="{82F5E405-C55D-4662-9EAE-870BFE3F6734}" destId="{4234547F-D41E-4DB1-83A5-33AB0A3138D2}" srcOrd="4" destOrd="0" presId="urn:microsoft.com/office/officeart/2005/8/layout/funnel1"/>
    <dgm:cxn modelId="{7E43C537-51C5-40F4-986E-2A0E5C24E6AE}" type="presParOf" srcId="{82F5E405-C55D-4662-9EAE-870BFE3F6734}" destId="{EC516611-A3D3-4B9F-A848-BCB362CD056B}" srcOrd="5" destOrd="0" presId="urn:microsoft.com/office/officeart/2005/8/layout/funnel1"/>
    <dgm:cxn modelId="{491C7436-2BA7-4F95-A5E1-7FE82FF4906C}" type="presParOf" srcId="{82F5E405-C55D-4662-9EAE-870BFE3F6734}" destId="{FF5DC8D6-A233-4C6F-A1C1-44F442F3337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6C62D-CB7C-4EF7-A046-C910DE0B0896}">
      <dsp:nvSpPr>
        <dsp:cNvPr id="0" name=""/>
        <dsp:cNvSpPr/>
      </dsp:nvSpPr>
      <dsp:spPr>
        <a:xfrm>
          <a:off x="678864" y="-20081"/>
          <a:ext cx="3758202" cy="3758202"/>
        </a:xfrm>
        <a:prstGeom prst="circularArrow">
          <a:avLst>
            <a:gd name="adj1" fmla="val 5544"/>
            <a:gd name="adj2" fmla="val 330680"/>
            <a:gd name="adj3" fmla="val 13849529"/>
            <a:gd name="adj4" fmla="val 1734133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0A1A27-88D6-4FD1-81CB-54A48842B119}">
      <dsp:nvSpPr>
        <dsp:cNvPr id="0" name=""/>
        <dsp:cNvSpPr/>
      </dsp:nvSpPr>
      <dsp:spPr>
        <a:xfrm>
          <a:off x="1706143" y="468"/>
          <a:ext cx="1703645" cy="851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Increased opportunities for scholars from underrepresented backgrounds</a:t>
          </a:r>
        </a:p>
      </dsp:txBody>
      <dsp:txXfrm>
        <a:off x="1747726" y="42051"/>
        <a:ext cx="1620479" cy="768656"/>
      </dsp:txXfrm>
    </dsp:sp>
    <dsp:sp modelId="{1E15BFA7-AFA3-4370-9977-35C70689655A}">
      <dsp:nvSpPr>
        <dsp:cNvPr id="0" name=""/>
        <dsp:cNvSpPr/>
      </dsp:nvSpPr>
      <dsp:spPr>
        <a:xfrm>
          <a:off x="3230349" y="1107869"/>
          <a:ext cx="1703645" cy="851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Increased </a:t>
          </a:r>
          <a:r>
            <a:rPr lang="en-US" sz="900" kern="1200" err="1"/>
            <a:t>Ph.Ds</a:t>
          </a:r>
          <a:r>
            <a:rPr lang="en-US" sz="900" kern="1200"/>
            <a:t> granted to scholars from underrepresented backgrounds </a:t>
          </a:r>
        </a:p>
      </dsp:txBody>
      <dsp:txXfrm>
        <a:off x="3271932" y="1149452"/>
        <a:ext cx="1620479" cy="768656"/>
      </dsp:txXfrm>
    </dsp:sp>
    <dsp:sp modelId="{D98F34CE-5C9B-48AF-A643-46D4EC18F850}">
      <dsp:nvSpPr>
        <dsp:cNvPr id="0" name=""/>
        <dsp:cNvSpPr/>
      </dsp:nvSpPr>
      <dsp:spPr>
        <a:xfrm>
          <a:off x="2648154" y="2899680"/>
          <a:ext cx="1703645" cy="851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Increased pool of faculty from underrepresented backgrounds</a:t>
          </a:r>
        </a:p>
      </dsp:txBody>
      <dsp:txXfrm>
        <a:off x="2689737" y="2941263"/>
        <a:ext cx="1620479" cy="768656"/>
      </dsp:txXfrm>
    </dsp:sp>
    <dsp:sp modelId="{0ABA52F1-6165-4741-9A12-4F836F7B45AD}">
      <dsp:nvSpPr>
        <dsp:cNvPr id="0" name=""/>
        <dsp:cNvSpPr/>
      </dsp:nvSpPr>
      <dsp:spPr>
        <a:xfrm>
          <a:off x="764132" y="2899680"/>
          <a:ext cx="1703645" cy="851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Increased opportunities for development and retention for faculty from underrepresented backgrounds </a:t>
          </a:r>
        </a:p>
      </dsp:txBody>
      <dsp:txXfrm>
        <a:off x="805715" y="2941263"/>
        <a:ext cx="1620479" cy="768656"/>
      </dsp:txXfrm>
    </dsp:sp>
    <dsp:sp modelId="{B499D4FA-78D1-4560-801C-AB55CB0FC4F0}">
      <dsp:nvSpPr>
        <dsp:cNvPr id="0" name=""/>
        <dsp:cNvSpPr/>
      </dsp:nvSpPr>
      <dsp:spPr>
        <a:xfrm>
          <a:off x="181937" y="1107869"/>
          <a:ext cx="1703645" cy="851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Increased opportunities for faculty from underrepresented backgrounds to collaborate with students from underrepresented backgrounds</a:t>
          </a:r>
        </a:p>
      </dsp:txBody>
      <dsp:txXfrm>
        <a:off x="223520" y="1149452"/>
        <a:ext cx="1620479" cy="768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2A603-61C7-4FC4-8416-131AC0A2BF12}">
      <dsp:nvSpPr>
        <dsp:cNvPr id="0" name=""/>
        <dsp:cNvSpPr/>
      </dsp:nvSpPr>
      <dsp:spPr>
        <a:xfrm>
          <a:off x="1291853" y="165998"/>
          <a:ext cx="3294436" cy="1144114"/>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009FC-0D77-4F9B-AB37-03D8A019468A}">
      <dsp:nvSpPr>
        <dsp:cNvPr id="0" name=""/>
        <dsp:cNvSpPr/>
      </dsp:nvSpPr>
      <dsp:spPr>
        <a:xfrm>
          <a:off x="2624951" y="2967546"/>
          <a:ext cx="638456" cy="408612"/>
        </a:xfrm>
        <a:prstGeom prst="downArrow">
          <a:avLst/>
        </a:prstGeom>
        <a:solidFill>
          <a:schemeClr val="accent5">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16AE7-58E1-44CE-9A90-3663B08CDCB8}">
      <dsp:nvSpPr>
        <dsp:cNvPr id="0" name=""/>
        <dsp:cNvSpPr/>
      </dsp:nvSpPr>
      <dsp:spPr>
        <a:xfrm>
          <a:off x="1411883" y="3294436"/>
          <a:ext cx="3064592" cy="76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Final Goals</a:t>
          </a:r>
        </a:p>
      </dsp:txBody>
      <dsp:txXfrm>
        <a:off x="1411883" y="3294436"/>
        <a:ext cx="3064592" cy="766148"/>
      </dsp:txXfrm>
    </dsp:sp>
    <dsp:sp modelId="{B1A92C5D-8726-4E4E-8726-5C867B3AF7D7}">
      <dsp:nvSpPr>
        <dsp:cNvPr id="0" name=""/>
        <dsp:cNvSpPr/>
      </dsp:nvSpPr>
      <dsp:spPr>
        <a:xfrm>
          <a:off x="2489598" y="1398475"/>
          <a:ext cx="1149222" cy="11492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Institutional Priorities</a:t>
          </a:r>
        </a:p>
      </dsp:txBody>
      <dsp:txXfrm>
        <a:off x="2657898" y="1566775"/>
        <a:ext cx="812622" cy="812622"/>
      </dsp:txXfrm>
    </dsp:sp>
    <dsp:sp modelId="{4234547F-D41E-4DB1-83A5-33AB0A3138D2}">
      <dsp:nvSpPr>
        <dsp:cNvPr id="0" name=""/>
        <dsp:cNvSpPr/>
      </dsp:nvSpPr>
      <dsp:spPr>
        <a:xfrm>
          <a:off x="1667266" y="536303"/>
          <a:ext cx="1149222" cy="11492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Data</a:t>
          </a:r>
        </a:p>
      </dsp:txBody>
      <dsp:txXfrm>
        <a:off x="1835566" y="704603"/>
        <a:ext cx="812622" cy="812622"/>
      </dsp:txXfrm>
    </dsp:sp>
    <dsp:sp modelId="{EC516611-A3D3-4B9F-A848-BCB362CD056B}">
      <dsp:nvSpPr>
        <dsp:cNvPr id="0" name=""/>
        <dsp:cNvSpPr/>
      </dsp:nvSpPr>
      <dsp:spPr>
        <a:xfrm>
          <a:off x="2842026" y="258447"/>
          <a:ext cx="1149222" cy="11492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Community Feedback</a:t>
          </a:r>
        </a:p>
      </dsp:txBody>
      <dsp:txXfrm>
        <a:off x="3010326" y="426747"/>
        <a:ext cx="812622" cy="812622"/>
      </dsp:txXfrm>
    </dsp:sp>
    <dsp:sp modelId="{FF5DC8D6-A233-4C6F-A1C1-44F442F3337B}">
      <dsp:nvSpPr>
        <dsp:cNvPr id="0" name=""/>
        <dsp:cNvSpPr/>
      </dsp:nvSpPr>
      <dsp:spPr>
        <a:xfrm>
          <a:off x="1116849" y="27969"/>
          <a:ext cx="3575357" cy="2860286"/>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0D730-1F75-9A4A-8E6B-11C64653DEF3}"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6CC79-54B9-D345-AA58-619227CED4CE}" type="slidenum">
              <a:rPr lang="en-US" smtClean="0"/>
              <a:t>‹#›</a:t>
            </a:fld>
            <a:endParaRPr lang="en-US"/>
          </a:p>
        </p:txBody>
      </p:sp>
    </p:spTree>
    <p:extLst>
      <p:ext uri="{BB962C8B-B14F-4D97-AF65-F5344CB8AC3E}">
        <p14:creationId xmlns:p14="http://schemas.microsoft.com/office/powerpoint/2010/main" val="269533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a:t>
            </a:r>
          </a:p>
        </p:txBody>
      </p:sp>
      <p:sp>
        <p:nvSpPr>
          <p:cNvPr id="4" name="Slide Number Placeholder 3"/>
          <p:cNvSpPr>
            <a:spLocks noGrp="1"/>
          </p:cNvSpPr>
          <p:nvPr>
            <p:ph type="sldNum" sz="quarter" idx="5"/>
          </p:nvPr>
        </p:nvSpPr>
        <p:spPr/>
        <p:txBody>
          <a:bodyPr/>
          <a:lstStyle/>
          <a:p>
            <a:fld id="{97A6CC79-54B9-D345-AA58-619227CED4CE}" type="slidenum">
              <a:rPr lang="en-US" smtClean="0"/>
              <a:t>1</a:t>
            </a:fld>
            <a:endParaRPr lang="en-US"/>
          </a:p>
        </p:txBody>
      </p:sp>
    </p:spTree>
    <p:extLst>
      <p:ext uri="{BB962C8B-B14F-4D97-AF65-F5344CB8AC3E}">
        <p14:creationId xmlns:p14="http://schemas.microsoft.com/office/powerpoint/2010/main" val="84844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minutes</a:t>
            </a:r>
            <a:endParaRPr lang="en-US" dirty="0">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7A6CC79-54B9-D345-AA58-619227CED4CE}" type="slidenum">
              <a:rPr lang="en-US" smtClean="0"/>
              <a:t>24</a:t>
            </a:fld>
            <a:endParaRPr lang="en-US"/>
          </a:p>
        </p:txBody>
      </p:sp>
    </p:spTree>
    <p:extLst>
      <p:ext uri="{BB962C8B-B14F-4D97-AF65-F5344CB8AC3E}">
        <p14:creationId xmlns:p14="http://schemas.microsoft.com/office/powerpoint/2010/main" val="325708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had a plan without the process for financial investments</a:t>
            </a:r>
          </a:p>
          <a:p>
            <a:r>
              <a:rPr lang="en-US">
                <a:cs typeface="Calibri"/>
              </a:rPr>
              <a:t>Commitment without currency is counterfeit</a:t>
            </a:r>
          </a:p>
        </p:txBody>
      </p:sp>
      <p:sp>
        <p:nvSpPr>
          <p:cNvPr id="4" name="Slide Number Placeholder 3"/>
          <p:cNvSpPr>
            <a:spLocks noGrp="1"/>
          </p:cNvSpPr>
          <p:nvPr>
            <p:ph type="sldNum" sz="quarter" idx="5"/>
          </p:nvPr>
        </p:nvSpPr>
        <p:spPr/>
        <p:txBody>
          <a:bodyPr/>
          <a:lstStyle/>
          <a:p>
            <a:fld id="{97A6CC79-54B9-D345-AA58-619227CED4CE}" type="slidenum">
              <a:rPr lang="en-US" smtClean="0"/>
              <a:t>26</a:t>
            </a:fld>
            <a:endParaRPr lang="en-US"/>
          </a:p>
        </p:txBody>
      </p:sp>
    </p:spTree>
    <p:extLst>
      <p:ext uri="{BB962C8B-B14F-4D97-AF65-F5344CB8AC3E}">
        <p14:creationId xmlns:p14="http://schemas.microsoft.com/office/powerpoint/2010/main" val="395125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We now have goals!</a:t>
            </a:r>
          </a:p>
          <a:p>
            <a:pPr lvl="1">
              <a:lnSpc>
                <a:spcPct val="90000"/>
              </a:lnSpc>
              <a:spcBef>
                <a:spcPts val="500"/>
              </a:spcBef>
              <a:buFont typeface="Arial"/>
              <a:buChar char="•"/>
            </a:pPr>
            <a:r>
              <a:rPr lang="en-US"/>
              <a:t>But how do we get there?</a:t>
            </a:r>
          </a:p>
          <a:p>
            <a:pPr lvl="2">
              <a:lnSpc>
                <a:spcPct val="90000"/>
              </a:lnSpc>
              <a:spcBef>
                <a:spcPts val="500"/>
              </a:spcBef>
              <a:buFont typeface="Arial"/>
              <a:buChar char="•"/>
            </a:pPr>
            <a:r>
              <a:rPr lang="en-US"/>
              <a:t>Existing Resources</a:t>
            </a:r>
            <a:endParaRPr lang="en-US">
              <a:cs typeface="Calibri"/>
            </a:endParaRPr>
          </a:p>
          <a:p>
            <a:pPr lvl="2">
              <a:lnSpc>
                <a:spcPct val="90000"/>
              </a:lnSpc>
              <a:spcBef>
                <a:spcPts val="500"/>
              </a:spcBef>
              <a:buFont typeface="Arial"/>
              <a:buChar char="•"/>
            </a:pPr>
            <a:r>
              <a:rPr lang="en-US"/>
              <a:t>New Resources</a:t>
            </a:r>
            <a:endParaRPr lang="en-US">
              <a:cs typeface="Calibri"/>
            </a:endParaRPr>
          </a:p>
          <a:p>
            <a:pPr marL="285750" indent="-285750">
              <a:lnSpc>
                <a:spcPct val="90000"/>
              </a:lnSpc>
              <a:spcBef>
                <a:spcPts val="1000"/>
              </a:spcBef>
              <a:buFont typeface="Arial"/>
              <a:buChar char="•"/>
            </a:pPr>
            <a:r>
              <a:rPr lang="en-US"/>
              <a:t>Now we have resources!</a:t>
            </a:r>
            <a:endParaRPr lang="en-US">
              <a:cs typeface="Calibri"/>
            </a:endParaRPr>
          </a:p>
          <a:p>
            <a:pPr lvl="1">
              <a:lnSpc>
                <a:spcPct val="90000"/>
              </a:lnSpc>
              <a:spcBef>
                <a:spcPts val="500"/>
              </a:spcBef>
              <a:buFont typeface="Arial"/>
              <a:buChar char="•"/>
            </a:pPr>
            <a:r>
              <a:rPr lang="en-US"/>
              <a:t>But what to do with them?</a:t>
            </a:r>
            <a:endParaRPr lang="en-US">
              <a:cs typeface="Calibri"/>
            </a:endParaRPr>
          </a:p>
          <a:p>
            <a:pPr lvl="2">
              <a:lnSpc>
                <a:spcPct val="90000"/>
              </a:lnSpc>
              <a:spcBef>
                <a:spcPts val="500"/>
              </a:spcBef>
              <a:buFont typeface="Arial"/>
              <a:buChar char="•"/>
            </a:pPr>
            <a:r>
              <a:rPr lang="en-US"/>
              <a:t>D&amp;I Practitioners Group</a:t>
            </a:r>
            <a:endParaRPr lang="en-US">
              <a:cs typeface="Calibri"/>
            </a:endParaRPr>
          </a:p>
          <a:p>
            <a:pPr lvl="2">
              <a:lnSpc>
                <a:spcPct val="90000"/>
              </a:lnSpc>
              <a:spcBef>
                <a:spcPts val="500"/>
              </a:spcBef>
              <a:buFont typeface="Arial"/>
              <a:buChar char="•"/>
            </a:pPr>
            <a:r>
              <a:rPr lang="en-US"/>
              <a:t>Diversity Leadership Institute</a:t>
            </a:r>
            <a:endParaRPr lang="en-US">
              <a:cs typeface="Calibri"/>
            </a:endParaRPr>
          </a:p>
          <a:p>
            <a:pPr lvl="3">
              <a:lnSpc>
                <a:spcPct val="90000"/>
              </a:lnSpc>
              <a:spcBef>
                <a:spcPts val="500"/>
              </a:spcBef>
              <a:buFont typeface="Arial"/>
              <a:buChar char="•"/>
            </a:pPr>
            <a:r>
              <a:rPr lang="en-US"/>
              <a:t>Developing local and central infrastructure</a:t>
            </a:r>
            <a:endParaRPr lang="en-US">
              <a:cs typeface="Calibri"/>
            </a:endParaRPr>
          </a:p>
          <a:p>
            <a:pPr lvl="3">
              <a:lnSpc>
                <a:spcPct val="90000"/>
              </a:lnSpc>
              <a:spcBef>
                <a:spcPts val="500"/>
              </a:spcBef>
              <a:buFont typeface="Arial"/>
              <a:buChar char="•"/>
            </a:pPr>
            <a:r>
              <a:rPr lang="en-US"/>
              <a:t>Learning and Support</a:t>
            </a:r>
            <a:endParaRPr lang="en-US">
              <a:cs typeface="Calibri"/>
            </a:endParaRPr>
          </a:p>
          <a:p>
            <a:pPr marL="285750" indent="-285750">
              <a:lnSpc>
                <a:spcPct val="90000"/>
              </a:lnSpc>
              <a:spcBef>
                <a:spcPts val="1000"/>
              </a:spcBef>
              <a:buFont typeface="Arial"/>
              <a:buChar char="•"/>
            </a:pPr>
            <a:r>
              <a:rPr lang="en-US"/>
              <a:t>Being in the room</a:t>
            </a:r>
            <a:endParaRPr lang="en-US">
              <a:cs typeface="Calibri"/>
            </a:endParaRPr>
          </a:p>
          <a:p>
            <a:pPr lvl="1">
              <a:lnSpc>
                <a:spcPct val="90000"/>
              </a:lnSpc>
              <a:spcBef>
                <a:spcPts val="500"/>
              </a:spcBef>
              <a:buFont typeface="Arial"/>
              <a:buChar char="•"/>
            </a:pPr>
            <a:r>
              <a:rPr lang="en-US"/>
              <a:t>Advocacy</a:t>
            </a:r>
            <a:endParaRPr lang="en-US">
              <a:cs typeface="Calibri"/>
            </a:endParaRPr>
          </a:p>
          <a:p>
            <a:pPr lvl="1">
              <a:lnSpc>
                <a:spcPct val="90000"/>
              </a:lnSpc>
              <a:spcBef>
                <a:spcPts val="500"/>
              </a:spcBef>
              <a:buFont typeface="Arial"/>
              <a:buChar char="•"/>
            </a:pPr>
            <a:r>
              <a:rPr lang="en-US"/>
              <a:t>Sharing successes and needs</a:t>
            </a:r>
            <a:endParaRPr lang="en-US">
              <a:cs typeface="Calibri"/>
            </a:endParaRPr>
          </a:p>
        </p:txBody>
      </p:sp>
      <p:sp>
        <p:nvSpPr>
          <p:cNvPr id="4" name="Slide Number Placeholder 3"/>
          <p:cNvSpPr>
            <a:spLocks noGrp="1"/>
          </p:cNvSpPr>
          <p:nvPr>
            <p:ph type="sldNum" sz="quarter" idx="5"/>
          </p:nvPr>
        </p:nvSpPr>
        <p:spPr/>
        <p:txBody>
          <a:bodyPr/>
          <a:lstStyle/>
          <a:p>
            <a:fld id="{97A6CC79-54B9-D345-AA58-619227CED4CE}" type="slidenum">
              <a:rPr lang="en-US" smtClean="0"/>
              <a:t>27</a:t>
            </a:fld>
            <a:endParaRPr lang="en-US"/>
          </a:p>
        </p:txBody>
      </p:sp>
    </p:spTree>
    <p:extLst>
      <p:ext uri="{BB962C8B-B14F-4D97-AF65-F5344CB8AC3E}">
        <p14:creationId xmlns:p14="http://schemas.microsoft.com/office/powerpoint/2010/main" val="411364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a:t>
            </a:r>
            <a:endParaRPr lang="en-US"/>
          </a:p>
        </p:txBody>
      </p:sp>
      <p:sp>
        <p:nvSpPr>
          <p:cNvPr id="4" name="Slide Number Placeholder 3"/>
          <p:cNvSpPr>
            <a:spLocks noGrp="1"/>
          </p:cNvSpPr>
          <p:nvPr>
            <p:ph type="sldNum" sz="quarter" idx="5"/>
          </p:nvPr>
        </p:nvSpPr>
        <p:spPr/>
        <p:txBody>
          <a:bodyPr/>
          <a:lstStyle/>
          <a:p>
            <a:fld id="{9D884D4C-1DD4-46D0-B2F7-94EA33015EE5}" type="slidenum">
              <a:rPr lang="en-US" smtClean="0"/>
              <a:t>2</a:t>
            </a:fld>
            <a:endParaRPr lang="en-US"/>
          </a:p>
        </p:txBody>
      </p:sp>
    </p:spTree>
    <p:extLst>
      <p:ext uri="{BB962C8B-B14F-4D97-AF65-F5344CB8AC3E}">
        <p14:creationId xmlns:p14="http://schemas.microsoft.com/office/powerpoint/2010/main" val="292121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a:t>
            </a:r>
          </a:p>
        </p:txBody>
      </p:sp>
      <p:sp>
        <p:nvSpPr>
          <p:cNvPr id="4" name="Slide Number Placeholder 3"/>
          <p:cNvSpPr>
            <a:spLocks noGrp="1"/>
          </p:cNvSpPr>
          <p:nvPr>
            <p:ph type="sldNum" sz="quarter" idx="5"/>
          </p:nvPr>
        </p:nvSpPr>
        <p:spPr/>
        <p:txBody>
          <a:bodyPr/>
          <a:lstStyle/>
          <a:p>
            <a:fld id="{97A6CC79-54B9-D345-AA58-619227CED4CE}" type="slidenum">
              <a:rPr lang="en-US" smtClean="0"/>
              <a:t>3</a:t>
            </a:fld>
            <a:endParaRPr lang="en-US"/>
          </a:p>
        </p:txBody>
      </p:sp>
    </p:spTree>
    <p:extLst>
      <p:ext uri="{BB962C8B-B14F-4D97-AF65-F5344CB8AC3E}">
        <p14:creationId xmlns:p14="http://schemas.microsoft.com/office/powerpoint/2010/main" val="282598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a:t>
            </a:r>
          </a:p>
        </p:txBody>
      </p:sp>
      <p:sp>
        <p:nvSpPr>
          <p:cNvPr id="4" name="Slide Number Placeholder 3"/>
          <p:cNvSpPr>
            <a:spLocks noGrp="1"/>
          </p:cNvSpPr>
          <p:nvPr>
            <p:ph type="sldNum" sz="quarter" idx="5"/>
          </p:nvPr>
        </p:nvSpPr>
        <p:spPr/>
        <p:txBody>
          <a:bodyPr/>
          <a:lstStyle/>
          <a:p>
            <a:fld id="{97A6CC79-54B9-D345-AA58-619227CED4CE}" type="slidenum">
              <a:rPr lang="en-US" smtClean="0"/>
              <a:t>5</a:t>
            </a:fld>
            <a:endParaRPr lang="en-US"/>
          </a:p>
        </p:txBody>
      </p:sp>
    </p:spTree>
    <p:extLst>
      <p:ext uri="{BB962C8B-B14F-4D97-AF65-F5344CB8AC3E}">
        <p14:creationId xmlns:p14="http://schemas.microsoft.com/office/powerpoint/2010/main" val="71599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a:t>
            </a:r>
          </a:p>
        </p:txBody>
      </p:sp>
      <p:sp>
        <p:nvSpPr>
          <p:cNvPr id="4" name="Slide Number Placeholder 3"/>
          <p:cNvSpPr>
            <a:spLocks noGrp="1"/>
          </p:cNvSpPr>
          <p:nvPr>
            <p:ph type="sldNum" sz="quarter" idx="5"/>
          </p:nvPr>
        </p:nvSpPr>
        <p:spPr/>
        <p:txBody>
          <a:bodyPr/>
          <a:lstStyle/>
          <a:p>
            <a:fld id="{97A6CC79-54B9-D345-AA58-619227CED4CE}" type="slidenum">
              <a:rPr lang="en-US" smtClean="0"/>
              <a:t>6</a:t>
            </a:fld>
            <a:endParaRPr lang="en-US"/>
          </a:p>
        </p:txBody>
      </p:sp>
    </p:spTree>
    <p:extLst>
      <p:ext uri="{BB962C8B-B14F-4D97-AF65-F5344CB8AC3E}">
        <p14:creationId xmlns:p14="http://schemas.microsoft.com/office/powerpoint/2010/main" val="62549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 minutes</a:t>
            </a:r>
          </a:p>
        </p:txBody>
      </p:sp>
      <p:sp>
        <p:nvSpPr>
          <p:cNvPr id="4" name="Slide Number Placeholder 3"/>
          <p:cNvSpPr>
            <a:spLocks noGrp="1"/>
          </p:cNvSpPr>
          <p:nvPr>
            <p:ph type="sldNum" sz="quarter" idx="5"/>
          </p:nvPr>
        </p:nvSpPr>
        <p:spPr/>
        <p:txBody>
          <a:bodyPr/>
          <a:lstStyle/>
          <a:p>
            <a:fld id="{97A6CC79-54B9-D345-AA58-619227CED4CE}" type="slidenum">
              <a:rPr lang="en-US" smtClean="0"/>
              <a:t>10</a:t>
            </a:fld>
            <a:endParaRPr lang="en-US"/>
          </a:p>
        </p:txBody>
      </p:sp>
    </p:spTree>
    <p:extLst>
      <p:ext uri="{BB962C8B-B14F-4D97-AF65-F5344CB8AC3E}">
        <p14:creationId xmlns:p14="http://schemas.microsoft.com/office/powerpoint/2010/main" val="128141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a:t>
            </a:r>
          </a:p>
        </p:txBody>
      </p:sp>
      <p:sp>
        <p:nvSpPr>
          <p:cNvPr id="4" name="Slide Number Placeholder 3"/>
          <p:cNvSpPr>
            <a:spLocks noGrp="1"/>
          </p:cNvSpPr>
          <p:nvPr>
            <p:ph type="sldNum" sz="quarter" idx="5"/>
          </p:nvPr>
        </p:nvSpPr>
        <p:spPr/>
        <p:txBody>
          <a:bodyPr/>
          <a:lstStyle/>
          <a:p>
            <a:fld id="{97A6CC79-54B9-D345-AA58-619227CED4CE}" type="slidenum">
              <a:rPr lang="en-US" smtClean="0"/>
              <a:t>12</a:t>
            </a:fld>
            <a:endParaRPr lang="en-US"/>
          </a:p>
        </p:txBody>
      </p:sp>
    </p:spTree>
    <p:extLst>
      <p:ext uri="{BB962C8B-B14F-4D97-AF65-F5344CB8AC3E}">
        <p14:creationId xmlns:p14="http://schemas.microsoft.com/office/powerpoint/2010/main" val="71599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External Models - Netflix</a:t>
            </a:r>
          </a:p>
        </p:txBody>
      </p:sp>
      <p:sp>
        <p:nvSpPr>
          <p:cNvPr id="4" name="Slide Number Placeholder 3"/>
          <p:cNvSpPr>
            <a:spLocks noGrp="1"/>
          </p:cNvSpPr>
          <p:nvPr>
            <p:ph type="sldNum" sz="quarter" idx="5"/>
          </p:nvPr>
        </p:nvSpPr>
        <p:spPr/>
        <p:txBody>
          <a:bodyPr/>
          <a:lstStyle/>
          <a:p>
            <a:fld id="{97A6CC79-54B9-D345-AA58-619227CED4CE}" type="slidenum">
              <a:rPr lang="en-US" smtClean="0"/>
              <a:t>17</a:t>
            </a:fld>
            <a:endParaRPr lang="en-US"/>
          </a:p>
        </p:txBody>
      </p:sp>
    </p:spTree>
    <p:extLst>
      <p:ext uri="{BB962C8B-B14F-4D97-AF65-F5344CB8AC3E}">
        <p14:creationId xmlns:p14="http://schemas.microsoft.com/office/powerpoint/2010/main" val="6519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 minutes</a:t>
            </a:r>
          </a:p>
          <a:p>
            <a:r>
              <a:rPr lang="en-US"/>
              <a:t>If you don’t know the root cause of an issue, what data do you need to better understand the issue?</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7A6CC79-54B9-D345-AA58-619227CED4CE}" type="slidenum">
              <a:rPr lang="en-US" smtClean="0"/>
              <a:t>19</a:t>
            </a:fld>
            <a:endParaRPr lang="en-US"/>
          </a:p>
        </p:txBody>
      </p:sp>
    </p:spTree>
    <p:extLst>
      <p:ext uri="{BB962C8B-B14F-4D97-AF65-F5344CB8AC3E}">
        <p14:creationId xmlns:p14="http://schemas.microsoft.com/office/powerpoint/2010/main" val="1281412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Ful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C657-0A84-7B46-8F08-7C34FE77C090}"/>
              </a:ext>
            </a:extLst>
          </p:cNvPr>
          <p:cNvSpPr>
            <a:spLocks noGrp="1"/>
          </p:cNvSpPr>
          <p:nvPr>
            <p:ph type="ctrTitle"/>
          </p:nvPr>
        </p:nvSpPr>
        <p:spPr>
          <a:xfrm>
            <a:off x="800100" y="2247901"/>
            <a:ext cx="10515600" cy="1714500"/>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FA6C684-ABED-834F-BEEC-D8DDD276026B}"/>
              </a:ext>
            </a:extLst>
          </p:cNvPr>
          <p:cNvSpPr>
            <a:spLocks noGrp="1"/>
          </p:cNvSpPr>
          <p:nvPr>
            <p:ph type="subTitle" idx="1" hasCustomPrompt="1"/>
          </p:nvPr>
        </p:nvSpPr>
        <p:spPr>
          <a:xfrm>
            <a:off x="800100" y="4152900"/>
            <a:ext cx="10528300" cy="1141476"/>
          </a:xfrm>
        </p:spPr>
        <p:txBody>
          <a:bodyPr>
            <a:normAutofit/>
          </a:bodyPr>
          <a:lstStyle>
            <a:lvl1pPr marL="0" indent="0" algn="l">
              <a:buNone/>
              <a:defRPr sz="22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1D3288-67AE-E049-A1F8-9EEB9BAC652B}"/>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Footer Placeholder 4">
            <a:extLst>
              <a:ext uri="{FF2B5EF4-FFF2-40B4-BE49-F238E27FC236}">
                <a16:creationId xmlns:a16="http://schemas.microsoft.com/office/drawing/2014/main" id="{501FE4D3-CB1B-3C42-881E-19A981F1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50148-22AC-3B46-8A82-7EA76DA8F1BD}"/>
              </a:ext>
            </a:extLst>
          </p:cNvPr>
          <p:cNvSpPr>
            <a:spLocks noGrp="1"/>
          </p:cNvSpPr>
          <p:nvPr>
            <p:ph type="sldNum" sz="quarter" idx="12"/>
          </p:nvPr>
        </p:nvSpPr>
        <p:spPr/>
        <p:txBody>
          <a:bodyPr/>
          <a:lstStyle/>
          <a:p>
            <a:fld id="{D0DD910F-CB18-0442-838C-D854C7564373}" type="slidenum">
              <a:rPr lang="en-US" smtClean="0"/>
              <a:t>‹#›</a:t>
            </a:fld>
            <a:endParaRPr lang="en-US"/>
          </a:p>
        </p:txBody>
      </p:sp>
      <p:sp>
        <p:nvSpPr>
          <p:cNvPr id="8" name="Text Placeholder 7">
            <a:extLst>
              <a:ext uri="{FF2B5EF4-FFF2-40B4-BE49-F238E27FC236}">
                <a16:creationId xmlns:a16="http://schemas.microsoft.com/office/drawing/2014/main" id="{FBEF843F-D1FF-C143-8EE1-2388ABD1D321}"/>
              </a:ext>
            </a:extLst>
          </p:cNvPr>
          <p:cNvSpPr>
            <a:spLocks noGrp="1"/>
          </p:cNvSpPr>
          <p:nvPr>
            <p:ph type="body" sz="quarter" idx="13" hasCustomPrompt="1"/>
          </p:nvPr>
        </p:nvSpPr>
        <p:spPr>
          <a:xfrm>
            <a:off x="800100" y="5495925"/>
            <a:ext cx="10515600" cy="600075"/>
          </a:xfrm>
        </p:spPr>
        <p:txBody>
          <a:bodyPr>
            <a:noAutofit/>
          </a:bodyPr>
          <a:lstStyle>
            <a:lvl1pPr marL="0" indent="0">
              <a:lnSpc>
                <a:spcPts val="2200"/>
              </a:lnSpc>
              <a:spcBef>
                <a:spcPts val="0"/>
              </a:spcBef>
              <a:buNone/>
              <a:defRPr lang="en-US" sz="1800" b="0" i="0" spc="0" smtClean="0">
                <a:solidFill>
                  <a:schemeClr val="bg1"/>
                </a:solidFill>
                <a:effectLst/>
                <a:latin typeface="Calibri" panose="020F0502020204030204" pitchFamily="34" charset="0"/>
                <a:cs typeface="Calibri" panose="020F0502020204030204" pitchFamily="34" charset="0"/>
              </a:defRPr>
            </a:lvl1pPr>
          </a:lstStyle>
          <a:p>
            <a:r>
              <a:rPr lang="en-US" b="1">
                <a:effectLst/>
                <a:latin typeface="Gentona" pitchFamily="2" charset="77"/>
              </a:rPr>
              <a:t>Presenter, </a:t>
            </a:r>
            <a:r>
              <a:rPr lang="en-US">
                <a:solidFill>
                  <a:srgbClr val="69AAE4"/>
                </a:solidFill>
                <a:effectLst/>
                <a:latin typeface="Gentona" pitchFamily="2" charset="77"/>
              </a:rPr>
              <a:t>Title</a:t>
            </a:r>
            <a:endParaRPr lang="en-US">
              <a:effectLst/>
              <a:latin typeface="Gentona" pitchFamily="2" charset="77"/>
            </a:endParaRPr>
          </a:p>
          <a:p>
            <a:r>
              <a:rPr lang="en-US">
                <a:solidFill>
                  <a:srgbClr val="69AAE4"/>
                </a:solidFill>
                <a:effectLst/>
                <a:latin typeface="Gentona" pitchFamily="2" charset="77"/>
              </a:rPr>
              <a:t>Department, School/Division</a:t>
            </a:r>
          </a:p>
        </p:txBody>
      </p:sp>
      <p:pic>
        <p:nvPicPr>
          <p:cNvPr id="10" name="Picture 9" descr="Timeline&#10;&#10;Description automatically generated with medium confidence">
            <a:extLst>
              <a:ext uri="{FF2B5EF4-FFF2-40B4-BE49-F238E27FC236}">
                <a16:creationId xmlns:a16="http://schemas.microsoft.com/office/drawing/2014/main" id="{2BE43237-CDC6-CC60-46C1-9E9E27626A07}"/>
              </a:ext>
            </a:extLst>
          </p:cNvPr>
          <p:cNvPicPr>
            <a:picLocks noChangeAspect="1"/>
          </p:cNvPicPr>
          <p:nvPr userDrawn="1"/>
        </p:nvPicPr>
        <p:blipFill>
          <a:blip r:embed="rId3"/>
          <a:stretch>
            <a:fillRect/>
          </a:stretch>
        </p:blipFill>
        <p:spPr>
          <a:xfrm>
            <a:off x="163381" y="-155810"/>
            <a:ext cx="6341449" cy="2439019"/>
          </a:xfrm>
          <a:prstGeom prst="rect">
            <a:avLst/>
          </a:prstGeom>
        </p:spPr>
      </p:pic>
    </p:spTree>
    <p:extLst>
      <p:ext uri="{BB962C8B-B14F-4D97-AF65-F5344CB8AC3E}">
        <p14:creationId xmlns:p14="http://schemas.microsoft.com/office/powerpoint/2010/main" val="169407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Half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C657-0A84-7B46-8F08-7C34FE77C090}"/>
              </a:ext>
            </a:extLst>
          </p:cNvPr>
          <p:cNvSpPr>
            <a:spLocks noGrp="1"/>
          </p:cNvSpPr>
          <p:nvPr>
            <p:ph type="ctrTitle"/>
          </p:nvPr>
        </p:nvSpPr>
        <p:spPr>
          <a:xfrm>
            <a:off x="800100" y="2247901"/>
            <a:ext cx="10515600" cy="1714500"/>
          </a:xfr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0FA6C684-ABED-834F-BEEC-D8DDD276026B}"/>
              </a:ext>
            </a:extLst>
          </p:cNvPr>
          <p:cNvSpPr>
            <a:spLocks noGrp="1"/>
          </p:cNvSpPr>
          <p:nvPr>
            <p:ph type="subTitle" idx="1" hasCustomPrompt="1"/>
          </p:nvPr>
        </p:nvSpPr>
        <p:spPr>
          <a:xfrm>
            <a:off x="800100" y="4152900"/>
            <a:ext cx="10528300" cy="1141476"/>
          </a:xfrm>
        </p:spPr>
        <p:txBody>
          <a:bodyPr>
            <a:normAutofit/>
          </a:bodyPr>
          <a:lstStyle>
            <a:lvl1pPr marL="0" indent="0" algn="l">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1D3288-67AE-E049-A1F8-9EEB9BAC652B}"/>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6" name="Slide Number Placeholder 5">
            <a:extLst>
              <a:ext uri="{FF2B5EF4-FFF2-40B4-BE49-F238E27FC236}">
                <a16:creationId xmlns:a16="http://schemas.microsoft.com/office/drawing/2014/main" id="{D7050148-22AC-3B46-8A82-7EA76DA8F1BD}"/>
              </a:ext>
            </a:extLst>
          </p:cNvPr>
          <p:cNvSpPr>
            <a:spLocks noGrp="1"/>
          </p:cNvSpPr>
          <p:nvPr>
            <p:ph type="sldNum" sz="quarter" idx="12"/>
          </p:nvPr>
        </p:nvSpPr>
        <p:spPr/>
        <p:txBody>
          <a:bodyPr/>
          <a:lstStyle/>
          <a:p>
            <a:fld id="{D0DD910F-CB18-0442-838C-D854C7564373}" type="slidenum">
              <a:rPr lang="en-US" smtClean="0"/>
              <a:t>‹#›</a:t>
            </a:fld>
            <a:endParaRPr lang="en-US"/>
          </a:p>
        </p:txBody>
      </p:sp>
      <p:sp>
        <p:nvSpPr>
          <p:cNvPr id="9" name="Text Placeholder 7">
            <a:extLst>
              <a:ext uri="{FF2B5EF4-FFF2-40B4-BE49-F238E27FC236}">
                <a16:creationId xmlns:a16="http://schemas.microsoft.com/office/drawing/2014/main" id="{AD75E115-7763-6745-AD4F-7910532E5438}"/>
              </a:ext>
            </a:extLst>
          </p:cNvPr>
          <p:cNvSpPr>
            <a:spLocks noGrp="1"/>
          </p:cNvSpPr>
          <p:nvPr>
            <p:ph type="body" sz="quarter" idx="13" hasCustomPrompt="1"/>
          </p:nvPr>
        </p:nvSpPr>
        <p:spPr>
          <a:xfrm>
            <a:off x="800100" y="5495925"/>
            <a:ext cx="10515600" cy="600075"/>
          </a:xfrm>
        </p:spPr>
        <p:txBody>
          <a:bodyPr>
            <a:noAutofit/>
          </a:bodyPr>
          <a:lstStyle>
            <a:lvl1pPr marL="0" indent="0">
              <a:lnSpc>
                <a:spcPts val="2200"/>
              </a:lnSpc>
              <a:spcBef>
                <a:spcPts val="0"/>
              </a:spcBef>
              <a:buNone/>
              <a:defRPr lang="en-US" sz="1800" b="0" i="0" spc="0" smtClean="0">
                <a:solidFill>
                  <a:schemeClr val="tx1"/>
                </a:solidFill>
                <a:effectLst/>
                <a:latin typeface="Calibri" panose="020F0502020204030204" pitchFamily="34" charset="0"/>
                <a:cs typeface="Calibri" panose="020F0502020204030204" pitchFamily="34" charset="0"/>
              </a:defRPr>
            </a:lvl1pPr>
          </a:lstStyle>
          <a:p>
            <a:r>
              <a:rPr lang="en-US" b="1">
                <a:effectLst/>
                <a:latin typeface="Gentona" pitchFamily="2" charset="77"/>
              </a:rPr>
              <a:t>Presenter, </a:t>
            </a:r>
            <a:r>
              <a:rPr lang="en-US">
                <a:solidFill>
                  <a:srgbClr val="69AAE4"/>
                </a:solidFill>
                <a:effectLst/>
                <a:latin typeface="Gentona" pitchFamily="2" charset="77"/>
              </a:rPr>
              <a:t>Title</a:t>
            </a:r>
            <a:endParaRPr lang="en-US">
              <a:effectLst/>
              <a:latin typeface="Gentona" pitchFamily="2" charset="77"/>
            </a:endParaRPr>
          </a:p>
          <a:p>
            <a:r>
              <a:rPr lang="en-US">
                <a:solidFill>
                  <a:srgbClr val="69AAE4"/>
                </a:solidFill>
                <a:effectLst/>
                <a:latin typeface="Gentona" pitchFamily="2" charset="77"/>
              </a:rPr>
              <a:t>Department, School/Division</a:t>
            </a:r>
          </a:p>
        </p:txBody>
      </p:sp>
      <p:pic>
        <p:nvPicPr>
          <p:cNvPr id="11" name="Picture 10" descr="Timeline&#10;&#10;Description automatically generated with medium confidence">
            <a:extLst>
              <a:ext uri="{FF2B5EF4-FFF2-40B4-BE49-F238E27FC236}">
                <a16:creationId xmlns:a16="http://schemas.microsoft.com/office/drawing/2014/main" id="{3D01015C-32DB-C313-51B4-D907258CD640}"/>
              </a:ext>
            </a:extLst>
          </p:cNvPr>
          <p:cNvPicPr>
            <a:picLocks noChangeAspect="1"/>
          </p:cNvPicPr>
          <p:nvPr userDrawn="1"/>
        </p:nvPicPr>
        <p:blipFill>
          <a:blip r:embed="rId3"/>
          <a:stretch>
            <a:fillRect/>
          </a:stretch>
        </p:blipFill>
        <p:spPr>
          <a:xfrm>
            <a:off x="163381" y="-155810"/>
            <a:ext cx="6341449" cy="2439019"/>
          </a:xfrm>
          <a:prstGeom prst="rect">
            <a:avLst/>
          </a:prstGeom>
        </p:spPr>
      </p:pic>
    </p:spTree>
    <p:extLst>
      <p:ext uri="{BB962C8B-B14F-4D97-AF65-F5344CB8AC3E}">
        <p14:creationId xmlns:p14="http://schemas.microsoft.com/office/powerpoint/2010/main" val="18494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A426FDB-29F2-AA4B-AB14-3B0C585C3D88}"/>
              </a:ext>
            </a:extLst>
          </p:cNvPr>
          <p:cNvSpPr>
            <a:spLocks noGrp="1"/>
          </p:cNvSpPr>
          <p:nvPr>
            <p:ph idx="1"/>
          </p:nvPr>
        </p:nvSpPr>
        <p:spPr>
          <a:xfrm>
            <a:off x="810228" y="1287201"/>
            <a:ext cx="10505472"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E9261D-87B4-094E-8508-1D672ECEDB92}"/>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8" name="Footer Placeholder 4">
            <a:extLst>
              <a:ext uri="{FF2B5EF4-FFF2-40B4-BE49-F238E27FC236}">
                <a16:creationId xmlns:a16="http://schemas.microsoft.com/office/drawing/2014/main" id="{946D4A51-4F3B-0940-BB64-BA505ED8F6E0}"/>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90E16EA4-CD99-4345-82D0-682CBB468235}"/>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35912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A492BE15-89A5-5148-AC29-ED4E4F5C1BE6}"/>
              </a:ext>
            </a:extLst>
          </p:cNvPr>
          <p:cNvSpPr>
            <a:spLocks noGrp="1"/>
          </p:cNvSpPr>
          <p:nvPr>
            <p:ph sz="half" idx="1" hasCustomPrompt="1"/>
          </p:nvPr>
        </p:nvSpPr>
        <p:spPr>
          <a:xfrm>
            <a:off x="810228" y="1287201"/>
            <a:ext cx="5209572"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13710EA1-38A5-E84E-A741-71C6DA198ED5}"/>
              </a:ext>
            </a:extLst>
          </p:cNvPr>
          <p:cNvSpPr>
            <a:spLocks noGrp="1"/>
          </p:cNvSpPr>
          <p:nvPr>
            <p:ph sz="half" idx="2" hasCustomPrompt="1"/>
          </p:nvPr>
        </p:nvSpPr>
        <p:spPr>
          <a:xfrm>
            <a:off x="6172200" y="1287201"/>
            <a:ext cx="5156200"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62DAC63-FC3C-9945-80E7-C7010011DB19}"/>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10" name="Footer Placeholder 4">
            <a:extLst>
              <a:ext uri="{FF2B5EF4-FFF2-40B4-BE49-F238E27FC236}">
                <a16:creationId xmlns:a16="http://schemas.microsoft.com/office/drawing/2014/main" id="{E12093D3-3E21-D840-8DA8-11E39175E3C9}"/>
              </a:ext>
            </a:extLst>
          </p:cNvPr>
          <p:cNvSpPr>
            <a:spLocks noGrp="1"/>
          </p:cNvSpPr>
          <p:nvPr>
            <p:ph type="ftr" sz="quarter" idx="11"/>
          </p:nvPr>
        </p:nvSpPr>
        <p:spPr>
          <a:xfrm>
            <a:off x="190501" y="6248400"/>
            <a:ext cx="7957750" cy="357505"/>
          </a:xfrm>
        </p:spPr>
        <p:txBody>
          <a:bodyPr/>
          <a:lstStyle/>
          <a:p>
            <a:endParaRPr lang="en-US"/>
          </a:p>
        </p:txBody>
      </p:sp>
      <p:sp>
        <p:nvSpPr>
          <p:cNvPr id="11" name="Slide Number Placeholder 5">
            <a:extLst>
              <a:ext uri="{FF2B5EF4-FFF2-40B4-BE49-F238E27FC236}">
                <a16:creationId xmlns:a16="http://schemas.microsoft.com/office/drawing/2014/main" id="{71820C8A-4208-8349-9811-21C6BB3DA2EF}"/>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196042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Two Column with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A492BE15-89A5-5148-AC29-ED4E4F5C1BE6}"/>
              </a:ext>
            </a:extLst>
          </p:cNvPr>
          <p:cNvSpPr>
            <a:spLocks noGrp="1"/>
          </p:cNvSpPr>
          <p:nvPr>
            <p:ph sz="half" idx="1" hasCustomPrompt="1"/>
          </p:nvPr>
        </p:nvSpPr>
        <p:spPr>
          <a:xfrm>
            <a:off x="810228" y="1935082"/>
            <a:ext cx="5147659" cy="3493444"/>
          </a:xfrm>
        </p:spPr>
        <p:txBody>
          <a:bodyPr/>
          <a:lstStyle>
            <a:lvl1pPr>
              <a:defRPr sz="1800" spc="0">
                <a:solidFill>
                  <a:srgbClr val="1A1A1A"/>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13710EA1-38A5-E84E-A741-71C6DA198ED5}"/>
              </a:ext>
            </a:extLst>
          </p:cNvPr>
          <p:cNvSpPr>
            <a:spLocks noGrp="1"/>
          </p:cNvSpPr>
          <p:nvPr>
            <p:ph sz="half" idx="2" hasCustomPrompt="1"/>
          </p:nvPr>
        </p:nvSpPr>
        <p:spPr>
          <a:xfrm>
            <a:off x="6132512" y="1935082"/>
            <a:ext cx="5195888" cy="3493444"/>
          </a:xfrm>
        </p:spPr>
        <p:txBody>
          <a:bodyPr/>
          <a:lstStyle>
            <a:lvl1pPr>
              <a:defRPr sz="1800" spc="0">
                <a:solidFill>
                  <a:srgbClr val="1A1A1A"/>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5F9C821-4274-3848-8E6D-F1BB7947BFB6}"/>
              </a:ext>
            </a:extLst>
          </p:cNvPr>
          <p:cNvSpPr>
            <a:spLocks noGrp="1"/>
          </p:cNvSpPr>
          <p:nvPr>
            <p:ph type="body" idx="13" hasCustomPrompt="1"/>
          </p:nvPr>
        </p:nvSpPr>
        <p:spPr>
          <a:xfrm>
            <a:off x="800100" y="1111170"/>
            <a:ext cx="5157787" cy="823912"/>
          </a:xfrm>
        </p:spPr>
        <p:txBody>
          <a:bodyPr anchor="b">
            <a:normAutofit/>
          </a:bodyPr>
          <a:lstStyle>
            <a:lvl1pPr marL="0" indent="0">
              <a:buNone/>
              <a:defRPr sz="2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1B2D1E72-10C5-5B47-8629-1A32C45A7BD3}"/>
              </a:ext>
            </a:extLst>
          </p:cNvPr>
          <p:cNvSpPr>
            <a:spLocks noGrp="1"/>
          </p:cNvSpPr>
          <p:nvPr>
            <p:ph type="body" sz="quarter" idx="3" hasCustomPrompt="1"/>
          </p:nvPr>
        </p:nvSpPr>
        <p:spPr>
          <a:xfrm>
            <a:off x="6132512" y="1111170"/>
            <a:ext cx="5183188" cy="823912"/>
          </a:xfrm>
        </p:spPr>
        <p:txBody>
          <a:bodyPr anchor="b">
            <a:normAutofit/>
          </a:bodyPr>
          <a:lstStyle>
            <a:lvl1pPr marL="0" indent="0">
              <a:buNone/>
              <a:defRPr sz="2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Date Placeholder 3">
            <a:extLst>
              <a:ext uri="{FF2B5EF4-FFF2-40B4-BE49-F238E27FC236}">
                <a16:creationId xmlns:a16="http://schemas.microsoft.com/office/drawing/2014/main" id="{F73A1530-A86D-CD42-AEF5-FE0D9ADF1E41}"/>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12" name="Footer Placeholder 4">
            <a:extLst>
              <a:ext uri="{FF2B5EF4-FFF2-40B4-BE49-F238E27FC236}">
                <a16:creationId xmlns:a16="http://schemas.microsoft.com/office/drawing/2014/main" id="{FA29632E-B2C3-5F40-88A8-28F164C3129B}"/>
              </a:ext>
            </a:extLst>
          </p:cNvPr>
          <p:cNvSpPr>
            <a:spLocks noGrp="1"/>
          </p:cNvSpPr>
          <p:nvPr>
            <p:ph type="ftr" sz="quarter" idx="11"/>
          </p:nvPr>
        </p:nvSpPr>
        <p:spPr>
          <a:xfrm>
            <a:off x="190501" y="6248400"/>
            <a:ext cx="7957750" cy="357505"/>
          </a:xfrm>
        </p:spPr>
        <p:txBody>
          <a:bodyPr/>
          <a:lstStyle/>
          <a:p>
            <a:endParaRPr lang="en-US"/>
          </a:p>
        </p:txBody>
      </p:sp>
      <p:sp>
        <p:nvSpPr>
          <p:cNvPr id="13" name="Slide Number Placeholder 5">
            <a:extLst>
              <a:ext uri="{FF2B5EF4-FFF2-40B4-BE49-F238E27FC236}">
                <a16:creationId xmlns:a16="http://schemas.microsoft.com/office/drawing/2014/main" id="{471FD047-D85A-6248-AF1E-B6121E97EAF8}"/>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29867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247900"/>
            <a:ext cx="10518172" cy="1714500"/>
          </a:xfrm>
        </p:spPr>
        <p:txBody>
          <a:bodyPr anchor="ctr" anchorCtr="0">
            <a:normAutofit/>
          </a:bodyPr>
          <a:lstStyle>
            <a:lvl1pPr>
              <a:defRPr sz="4400">
                <a:solidFill>
                  <a:schemeClr val="tx1"/>
                </a:solidFill>
              </a:defRPr>
            </a:lvl1pPr>
          </a:lstStyle>
          <a:p>
            <a:r>
              <a:rPr lang="en-US"/>
              <a:t>Click to edit Master title style</a:t>
            </a:r>
          </a:p>
        </p:txBody>
      </p:sp>
      <p:sp>
        <p:nvSpPr>
          <p:cNvPr id="7" name="Date Placeholder 3">
            <a:extLst>
              <a:ext uri="{FF2B5EF4-FFF2-40B4-BE49-F238E27FC236}">
                <a16:creationId xmlns:a16="http://schemas.microsoft.com/office/drawing/2014/main" id="{A117338C-2B7F-5B4E-807A-2D67BA76C967}"/>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8" name="Footer Placeholder 4">
            <a:extLst>
              <a:ext uri="{FF2B5EF4-FFF2-40B4-BE49-F238E27FC236}">
                <a16:creationId xmlns:a16="http://schemas.microsoft.com/office/drawing/2014/main" id="{B6D76F23-A2E0-2240-A655-72342DEC91B9}"/>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8C95DA00-6841-B74F-8246-4C77C3C5BD12}"/>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50752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30A1880A-EA5A-AC40-98B7-CDB6A34126E9}"/>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8" name="Footer Placeholder 4">
            <a:extLst>
              <a:ext uri="{FF2B5EF4-FFF2-40B4-BE49-F238E27FC236}">
                <a16:creationId xmlns:a16="http://schemas.microsoft.com/office/drawing/2014/main" id="{A9F7BCCB-D00B-7B41-BD55-E55C803F86AD}"/>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354DD1EB-D4E3-7D41-A6A5-20B87244445D}"/>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64364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573154-8BF6-8446-BF6D-EC2B1B2CCE4F}"/>
              </a:ext>
            </a:extLst>
          </p:cNvPr>
          <p:cNvSpPr>
            <a:spLocks noGrp="1"/>
          </p:cNvSpPr>
          <p:nvPr>
            <p:ph type="title"/>
          </p:nvPr>
        </p:nvSpPr>
        <p:spPr>
          <a:xfrm>
            <a:off x="800100" y="190500"/>
            <a:ext cx="3932237" cy="2057400"/>
          </a:xfrm>
        </p:spPr>
        <p:txBody>
          <a:bodyPr anchor="b"/>
          <a:lstStyle>
            <a:lvl1pPr>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532C388E-D518-414E-B9D0-3A0B0A354A63}"/>
              </a:ext>
            </a:extLst>
          </p:cNvPr>
          <p:cNvSpPr>
            <a:spLocks noGrp="1"/>
          </p:cNvSpPr>
          <p:nvPr>
            <p:ph idx="1"/>
          </p:nvPr>
        </p:nvSpPr>
        <p:spPr>
          <a:xfrm>
            <a:off x="5143500" y="190501"/>
            <a:ext cx="6172200" cy="5238899"/>
          </a:xfrm>
        </p:spPr>
        <p:txBody>
          <a:bodyPr/>
          <a:lstStyle>
            <a:lvl1pPr>
              <a:defRPr sz="2800" spc="0">
                <a:solidFill>
                  <a:schemeClr val="tx2"/>
                </a:solidFill>
              </a:defRPr>
            </a:lvl1pPr>
            <a:lvl2pPr>
              <a:defRPr sz="2400">
                <a:solidFill>
                  <a:srgbClr val="1A1A1A"/>
                </a:solidFill>
              </a:defRPr>
            </a:lvl2pPr>
            <a:lvl3pPr>
              <a:defRPr sz="2200">
                <a:solidFill>
                  <a:srgbClr val="1A1A1A"/>
                </a:solidFill>
              </a:defRPr>
            </a:lvl3pPr>
            <a:lvl4pPr>
              <a:defRPr sz="1800">
                <a:solidFill>
                  <a:srgbClr val="1A1A1A"/>
                </a:solidFill>
              </a:defRPr>
            </a:lvl4pPr>
            <a:lvl5pPr>
              <a:defRPr sz="1800">
                <a:solidFill>
                  <a:srgbClr val="1A1A1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41FE7410-2668-CD48-9480-48E0D0F1DDE7}"/>
              </a:ext>
            </a:extLst>
          </p:cNvPr>
          <p:cNvSpPr>
            <a:spLocks noGrp="1"/>
          </p:cNvSpPr>
          <p:nvPr>
            <p:ph type="body" sz="half" idx="2" hasCustomPrompt="1"/>
          </p:nvPr>
        </p:nvSpPr>
        <p:spPr>
          <a:xfrm>
            <a:off x="800100" y="2247900"/>
            <a:ext cx="3932237" cy="3181500"/>
          </a:xfrm>
        </p:spPr>
        <p:txBody>
          <a:bodyPr/>
          <a:lstStyle>
            <a:lvl1pPr marL="0" indent="0">
              <a:buNone/>
              <a:defRPr sz="1600" spc="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3">
            <a:extLst>
              <a:ext uri="{FF2B5EF4-FFF2-40B4-BE49-F238E27FC236}">
                <a16:creationId xmlns:a16="http://schemas.microsoft.com/office/drawing/2014/main" id="{7ACF1B95-4316-A645-803F-6C0D0F87F6AB}"/>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11" name="Footer Placeholder 4">
            <a:extLst>
              <a:ext uri="{FF2B5EF4-FFF2-40B4-BE49-F238E27FC236}">
                <a16:creationId xmlns:a16="http://schemas.microsoft.com/office/drawing/2014/main" id="{EC868118-EA8C-DF4B-92F2-5F7E61D9B482}"/>
              </a:ext>
            </a:extLst>
          </p:cNvPr>
          <p:cNvSpPr>
            <a:spLocks noGrp="1"/>
          </p:cNvSpPr>
          <p:nvPr>
            <p:ph type="ftr" sz="quarter" idx="11"/>
          </p:nvPr>
        </p:nvSpPr>
        <p:spPr>
          <a:xfrm>
            <a:off x="190501" y="6248400"/>
            <a:ext cx="7957750" cy="357505"/>
          </a:xfrm>
        </p:spPr>
        <p:txBody>
          <a:bodyPr/>
          <a:lstStyle/>
          <a:p>
            <a:endParaRPr lang="en-US"/>
          </a:p>
        </p:txBody>
      </p:sp>
      <p:sp>
        <p:nvSpPr>
          <p:cNvPr id="12" name="Slide Number Placeholder 5">
            <a:extLst>
              <a:ext uri="{FF2B5EF4-FFF2-40B4-BE49-F238E27FC236}">
                <a16:creationId xmlns:a16="http://schemas.microsoft.com/office/drawing/2014/main" id="{F0423D66-8394-DE4F-A533-978943A99EE7}"/>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37837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One column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573154-8BF6-8446-BF6D-EC2B1B2CCE4F}"/>
              </a:ext>
            </a:extLst>
          </p:cNvPr>
          <p:cNvSpPr>
            <a:spLocks noGrp="1"/>
          </p:cNvSpPr>
          <p:nvPr>
            <p:ph type="title"/>
          </p:nvPr>
        </p:nvSpPr>
        <p:spPr>
          <a:xfrm>
            <a:off x="800100" y="190500"/>
            <a:ext cx="3932237" cy="2057400"/>
          </a:xfrm>
        </p:spPr>
        <p:txBody>
          <a:bodyPr anchor="b"/>
          <a:lstStyle>
            <a:lvl1pPr>
              <a:defRPr sz="3200">
                <a:solidFill>
                  <a:schemeClr val="tx1"/>
                </a:solidFill>
              </a:defRPr>
            </a:lvl1pPr>
          </a:lstStyle>
          <a:p>
            <a:r>
              <a:rPr lang="en-US"/>
              <a:t>Click to edit Master title style</a:t>
            </a:r>
          </a:p>
        </p:txBody>
      </p:sp>
      <p:sp>
        <p:nvSpPr>
          <p:cNvPr id="9" name="Text Placeholder 3">
            <a:extLst>
              <a:ext uri="{FF2B5EF4-FFF2-40B4-BE49-F238E27FC236}">
                <a16:creationId xmlns:a16="http://schemas.microsoft.com/office/drawing/2014/main" id="{41FE7410-2668-CD48-9480-48E0D0F1DDE7}"/>
              </a:ext>
            </a:extLst>
          </p:cNvPr>
          <p:cNvSpPr>
            <a:spLocks noGrp="1"/>
          </p:cNvSpPr>
          <p:nvPr>
            <p:ph type="body" sz="half" idx="2" hasCustomPrompt="1"/>
          </p:nvPr>
        </p:nvSpPr>
        <p:spPr>
          <a:xfrm>
            <a:off x="800100" y="2247900"/>
            <a:ext cx="3932237" cy="3181500"/>
          </a:xfrm>
        </p:spPr>
        <p:txBody>
          <a:bodyPr/>
          <a:lstStyle>
            <a:lvl1pPr marL="0" indent="0">
              <a:buNone/>
              <a:defRPr sz="1600" spc="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AB5E3AF7-405B-B642-8CE7-ADDE6FE4BF0C}"/>
              </a:ext>
            </a:extLst>
          </p:cNvPr>
          <p:cNvSpPr>
            <a:spLocks noGrp="1"/>
          </p:cNvSpPr>
          <p:nvPr>
            <p:ph type="pic" idx="1"/>
          </p:nvPr>
        </p:nvSpPr>
        <p:spPr>
          <a:xfrm>
            <a:off x="5143500" y="190501"/>
            <a:ext cx="6172200" cy="5238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3">
            <a:extLst>
              <a:ext uri="{FF2B5EF4-FFF2-40B4-BE49-F238E27FC236}">
                <a16:creationId xmlns:a16="http://schemas.microsoft.com/office/drawing/2014/main" id="{594F25FE-FB4E-FB42-8780-407D5F0B2B73}"/>
              </a:ext>
            </a:extLst>
          </p:cNvPr>
          <p:cNvSpPr>
            <a:spLocks noGrp="1"/>
          </p:cNvSpPr>
          <p:nvPr>
            <p:ph type="dt" sz="half" idx="10"/>
          </p:nvPr>
        </p:nvSpPr>
        <p:spPr>
          <a:xfrm>
            <a:off x="9416315" y="6248400"/>
            <a:ext cx="1912085" cy="357505"/>
          </a:xfrm>
        </p:spPr>
        <p:txBody>
          <a:bodyPr/>
          <a:lstStyle/>
          <a:p>
            <a:fld id="{A334FBF4-62D7-BF4B-9691-0C7D28A55B8E}" type="datetime4">
              <a:rPr lang="en-US" smtClean="0"/>
              <a:t>July 7, 2023</a:t>
            </a:fld>
            <a:endParaRPr lang="en-US"/>
          </a:p>
        </p:txBody>
      </p:sp>
      <p:sp>
        <p:nvSpPr>
          <p:cNvPr id="11" name="Footer Placeholder 4">
            <a:extLst>
              <a:ext uri="{FF2B5EF4-FFF2-40B4-BE49-F238E27FC236}">
                <a16:creationId xmlns:a16="http://schemas.microsoft.com/office/drawing/2014/main" id="{96D3B651-C78D-CC49-94F8-417E4588F1FF}"/>
              </a:ext>
            </a:extLst>
          </p:cNvPr>
          <p:cNvSpPr>
            <a:spLocks noGrp="1"/>
          </p:cNvSpPr>
          <p:nvPr>
            <p:ph type="ftr" sz="quarter" idx="11"/>
          </p:nvPr>
        </p:nvSpPr>
        <p:spPr>
          <a:xfrm>
            <a:off x="190501" y="6248400"/>
            <a:ext cx="7957750" cy="357505"/>
          </a:xfrm>
        </p:spPr>
        <p:txBody>
          <a:bodyPr/>
          <a:lstStyle/>
          <a:p>
            <a:endParaRPr lang="en-US"/>
          </a:p>
        </p:txBody>
      </p:sp>
      <p:sp>
        <p:nvSpPr>
          <p:cNvPr id="12" name="Slide Number Placeholder 5">
            <a:extLst>
              <a:ext uri="{FF2B5EF4-FFF2-40B4-BE49-F238E27FC236}">
                <a16:creationId xmlns:a16="http://schemas.microsoft.com/office/drawing/2014/main" id="{33A1495B-1E0E-4C43-900E-6898AFA112EE}"/>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89408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49DD52-4910-4048-A713-09DCBCA45549}"/>
              </a:ext>
            </a:extLst>
          </p:cNvPr>
          <p:cNvPicPr>
            <a:picLocks noChangeAspect="1"/>
          </p:cNvPicPr>
          <p:nvPr userDrawn="1"/>
        </p:nvPicPr>
        <p:blipFill>
          <a:blip r:embed="rId12"/>
          <a:src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3C823DFA-7515-1845-90BF-44F67FE0503D}"/>
              </a:ext>
            </a:extLst>
          </p:cNvPr>
          <p:cNvSpPr>
            <a:spLocks noGrp="1"/>
          </p:cNvSpPr>
          <p:nvPr>
            <p:ph type="title"/>
          </p:nvPr>
        </p:nvSpPr>
        <p:spPr>
          <a:xfrm>
            <a:off x="810228" y="2247784"/>
            <a:ext cx="10518172" cy="172185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74F042A-5201-A44C-BC9F-C55495BD6EFC}"/>
              </a:ext>
            </a:extLst>
          </p:cNvPr>
          <p:cNvSpPr>
            <a:spLocks noGrp="1"/>
          </p:cNvSpPr>
          <p:nvPr>
            <p:ph type="body" idx="1"/>
          </p:nvPr>
        </p:nvSpPr>
        <p:spPr>
          <a:xfrm>
            <a:off x="810228" y="4166886"/>
            <a:ext cx="11191272" cy="19213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F2DAD-3ACD-D344-B432-AA52A5B714CF}"/>
              </a:ext>
            </a:extLst>
          </p:cNvPr>
          <p:cNvSpPr>
            <a:spLocks noGrp="1"/>
          </p:cNvSpPr>
          <p:nvPr>
            <p:ph type="dt" sz="half" idx="2"/>
          </p:nvPr>
        </p:nvSpPr>
        <p:spPr>
          <a:xfrm>
            <a:off x="9416315" y="6248400"/>
            <a:ext cx="1912085" cy="35750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331DBC1C-6959-D14C-B949-270FCF9F4463}" type="datetime4">
              <a:rPr lang="en-US" smtClean="0"/>
              <a:pPr/>
              <a:t>July 7, 2023</a:t>
            </a:fld>
            <a:endParaRPr lang="en-US"/>
          </a:p>
        </p:txBody>
      </p:sp>
      <p:sp>
        <p:nvSpPr>
          <p:cNvPr id="5" name="Footer Placeholder 4">
            <a:extLst>
              <a:ext uri="{FF2B5EF4-FFF2-40B4-BE49-F238E27FC236}">
                <a16:creationId xmlns:a16="http://schemas.microsoft.com/office/drawing/2014/main" id="{4FDA0238-F749-F646-8D51-7D5469F714F6}"/>
              </a:ext>
            </a:extLst>
          </p:cNvPr>
          <p:cNvSpPr>
            <a:spLocks noGrp="1"/>
          </p:cNvSpPr>
          <p:nvPr>
            <p:ph type="ftr" sz="quarter" idx="3"/>
          </p:nvPr>
        </p:nvSpPr>
        <p:spPr>
          <a:xfrm>
            <a:off x="190501" y="6248400"/>
            <a:ext cx="7957750" cy="35750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1415B72-60EC-454C-B7CA-F3F6917C974C}"/>
              </a:ext>
            </a:extLst>
          </p:cNvPr>
          <p:cNvSpPr>
            <a:spLocks noGrp="1"/>
          </p:cNvSpPr>
          <p:nvPr>
            <p:ph type="sldNum" sz="quarter" idx="4"/>
          </p:nvPr>
        </p:nvSpPr>
        <p:spPr>
          <a:xfrm>
            <a:off x="11518900" y="6248401"/>
            <a:ext cx="482600" cy="289904"/>
          </a:xfrm>
          <a:prstGeom prst="rect">
            <a:avLst/>
          </a:prstGeom>
        </p:spPr>
        <p:txBody>
          <a:bodyPr vert="horz" lIns="0" tIns="45720" rIns="91440" bIns="45720" rtlCol="0" anchor="ctr"/>
          <a:lstStyle>
            <a:lvl1pPr algn="r">
              <a:defRPr sz="1200" b="0" i="0">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a:t>|  </a:t>
            </a:r>
          </a:p>
        </p:txBody>
      </p:sp>
      <p:pic>
        <p:nvPicPr>
          <p:cNvPr id="11" name="Picture 10" descr="Timeline&#10;&#10;Description automatically generated with medium confidence">
            <a:extLst>
              <a:ext uri="{FF2B5EF4-FFF2-40B4-BE49-F238E27FC236}">
                <a16:creationId xmlns:a16="http://schemas.microsoft.com/office/drawing/2014/main" id="{5C26EE1E-EB29-24F8-1920-FE9EDF1600DF}"/>
              </a:ext>
            </a:extLst>
          </p:cNvPr>
          <p:cNvPicPr>
            <a:picLocks noChangeAspect="1"/>
          </p:cNvPicPr>
          <p:nvPr userDrawn="1"/>
        </p:nvPicPr>
        <p:blipFill>
          <a:blip r:embed="rId13"/>
          <a:stretch>
            <a:fillRect/>
          </a:stretch>
        </p:blipFill>
        <p:spPr>
          <a:xfrm>
            <a:off x="163381" y="-155810"/>
            <a:ext cx="6341449" cy="2439019"/>
          </a:xfrm>
          <a:prstGeom prst="rect">
            <a:avLst/>
          </a:prstGeom>
        </p:spPr>
      </p:pic>
    </p:spTree>
    <p:extLst>
      <p:ext uri="{BB962C8B-B14F-4D97-AF65-F5344CB8AC3E}">
        <p14:creationId xmlns:p14="http://schemas.microsoft.com/office/powerpoint/2010/main" val="23759817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3" r:id="rId4"/>
    <p:sldLayoutId id="2147483664" r:id="rId5"/>
    <p:sldLayoutId id="2147483665" r:id="rId6"/>
    <p:sldLayoutId id="2147483666" r:id="rId7"/>
    <p:sldLayoutId id="2147483667" r:id="rId8"/>
    <p:sldLayoutId id="2147483668" r:id="rId9"/>
  </p:sldLayoutIdLst>
  <p:hf hdr="0" ftr="0"/>
  <p:txStyles>
    <p:titleStyle>
      <a:lvl1pPr algn="l" defTabSz="914400" rtl="0" eaLnBrk="1" latinLnBrk="0" hangingPunct="1">
        <a:lnSpc>
          <a:spcPct val="90000"/>
        </a:lnSpc>
        <a:spcBef>
          <a:spcPct val="0"/>
        </a:spcBef>
        <a:buNone/>
        <a:defRPr sz="4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spc="30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 userDrawn="1">
          <p15:clr>
            <a:srgbClr val="F26B43"/>
          </p15:clr>
        </p15:guide>
        <p15:guide id="2" pos="120" userDrawn="1">
          <p15:clr>
            <a:srgbClr val="F26B43"/>
          </p15:clr>
        </p15:guide>
        <p15:guide id="3" pos="7560" userDrawn="1">
          <p15:clr>
            <a:srgbClr val="F26B43"/>
          </p15:clr>
        </p15:guide>
        <p15:guide id="4" orient="horz" pos="3936" userDrawn="1">
          <p15:clr>
            <a:srgbClr val="F26B43"/>
          </p15:clr>
        </p15:guide>
        <p15:guide id="5" orient="horz" pos="4176" userDrawn="1">
          <p15:clr>
            <a:srgbClr val="F26B43"/>
          </p15:clr>
        </p15:guide>
        <p15:guide id="6" orient="horz" pos="1416" userDrawn="1">
          <p15:clr>
            <a:srgbClr val="F26B43"/>
          </p15:clr>
        </p15:guide>
        <p15:guide id="7" orient="horz" pos="2496" userDrawn="1">
          <p15:clr>
            <a:srgbClr val="F26B43"/>
          </p15:clr>
        </p15:guide>
        <p15:guide id="8" orient="horz" pos="2616" userDrawn="1">
          <p15:clr>
            <a:srgbClr val="F26B43"/>
          </p15:clr>
        </p15:guide>
        <p15:guide id="9" orient="horz" pos="3840" userDrawn="1">
          <p15:clr>
            <a:srgbClr val="F26B43"/>
          </p15:clr>
        </p15:guide>
        <p15:guide id="10" pos="504" userDrawn="1">
          <p15:clr>
            <a:srgbClr val="F26B43"/>
          </p15:clr>
        </p15:guide>
        <p15:guide id="11" pos="7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iversity.jhu.edu/second-jhu-roadmap-on-diversity-equity-and-inclusion/roadmap-task-force-recommendations-disposition-in-second-roadmap-goals/"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iversity.jhu.edu/second-jhu-roadmap-on-diversity-equity-and-inclusion/roadmap-task-force-recommendations-disposition-in-second-roadmap-goal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15E1-5577-0749-A714-F0FAD973313A}"/>
              </a:ext>
            </a:extLst>
          </p:cNvPr>
          <p:cNvSpPr>
            <a:spLocks noGrp="1"/>
          </p:cNvSpPr>
          <p:nvPr>
            <p:ph type="ctrTitle"/>
          </p:nvPr>
        </p:nvSpPr>
        <p:spPr/>
        <p:txBody>
          <a:bodyPr/>
          <a:lstStyle/>
          <a:p>
            <a:r>
              <a:rPr lang="en-US" dirty="0"/>
              <a:t>Pathways and Processes</a:t>
            </a:r>
          </a:p>
        </p:txBody>
      </p:sp>
      <p:sp>
        <p:nvSpPr>
          <p:cNvPr id="3" name="Subtitle 2">
            <a:extLst>
              <a:ext uri="{FF2B5EF4-FFF2-40B4-BE49-F238E27FC236}">
                <a16:creationId xmlns:a16="http://schemas.microsoft.com/office/drawing/2014/main" id="{EA428074-0FC9-B346-A220-CC56D4D92A23}"/>
              </a:ext>
            </a:extLst>
          </p:cNvPr>
          <p:cNvSpPr>
            <a:spLocks noGrp="1"/>
          </p:cNvSpPr>
          <p:nvPr>
            <p:ph type="subTitle" idx="1"/>
          </p:nvPr>
        </p:nvSpPr>
        <p:spPr/>
        <p:txBody>
          <a:bodyPr/>
          <a:lstStyle/>
          <a:p>
            <a:r>
              <a:rPr lang="en-US"/>
              <a:t>Developing JHU’s DEI Strategic Plan</a:t>
            </a:r>
          </a:p>
        </p:txBody>
      </p:sp>
      <p:sp>
        <p:nvSpPr>
          <p:cNvPr id="4" name="Date Placeholder 3">
            <a:extLst>
              <a:ext uri="{FF2B5EF4-FFF2-40B4-BE49-F238E27FC236}">
                <a16:creationId xmlns:a16="http://schemas.microsoft.com/office/drawing/2014/main" id="{2E4A58C4-135E-1343-8C1E-26A968ABB929}"/>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212743A3-E609-4142-96C3-1357B2290D70}"/>
              </a:ext>
            </a:extLst>
          </p:cNvPr>
          <p:cNvSpPr>
            <a:spLocks noGrp="1"/>
          </p:cNvSpPr>
          <p:nvPr>
            <p:ph type="sldNum" sz="quarter" idx="12"/>
          </p:nvPr>
        </p:nvSpPr>
        <p:spPr/>
        <p:txBody>
          <a:bodyPr/>
          <a:lstStyle/>
          <a:p>
            <a:fld id="{D0DD910F-CB18-0442-838C-D854C7564373}" type="slidenum">
              <a:rPr lang="en-US" smtClean="0"/>
              <a:t>1</a:t>
            </a:fld>
            <a:endParaRPr lang="en-US"/>
          </a:p>
        </p:txBody>
      </p:sp>
      <p:sp>
        <p:nvSpPr>
          <p:cNvPr id="6" name="Text Placeholder 5">
            <a:extLst>
              <a:ext uri="{FF2B5EF4-FFF2-40B4-BE49-F238E27FC236}">
                <a16:creationId xmlns:a16="http://schemas.microsoft.com/office/drawing/2014/main" id="{B8D83009-4C36-6E40-A951-9BCB607799C7}"/>
              </a:ext>
            </a:extLst>
          </p:cNvPr>
          <p:cNvSpPr>
            <a:spLocks noGrp="1"/>
          </p:cNvSpPr>
          <p:nvPr>
            <p:ph type="body" sz="quarter" idx="13"/>
          </p:nvPr>
        </p:nvSpPr>
        <p:spPr/>
        <p:txBody>
          <a:bodyPr/>
          <a:lstStyle/>
          <a:p>
            <a:r>
              <a:rPr lang="en-US"/>
              <a:t>Dr. Emil L. Cunningham, Assistant Vice Provost for Diversity and Inclusion &amp; Deputy Chief Diversity Officer, Johns Hopkins University</a:t>
            </a:r>
          </a:p>
          <a:p>
            <a:r>
              <a:rPr lang="en-US"/>
              <a:t>Erin Fox, PMP, Senior Manager, Strategic Initiatives, Johns Hopkins University</a:t>
            </a:r>
          </a:p>
        </p:txBody>
      </p:sp>
    </p:spTree>
    <p:extLst>
      <p:ext uri="{BB962C8B-B14F-4D97-AF65-F5344CB8AC3E}">
        <p14:creationId xmlns:p14="http://schemas.microsoft.com/office/powerpoint/2010/main" val="4197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7104-7CAB-4B30-AC72-C3700390757C}"/>
              </a:ext>
            </a:extLst>
          </p:cNvPr>
          <p:cNvSpPr>
            <a:spLocks noGrp="1"/>
          </p:cNvSpPr>
          <p:nvPr>
            <p:ph type="title"/>
          </p:nvPr>
        </p:nvSpPr>
        <p:spPr>
          <a:xfrm>
            <a:off x="810228" y="204486"/>
            <a:ext cx="10518172" cy="906684"/>
          </a:xfrm>
        </p:spPr>
        <p:txBody>
          <a:bodyPr vert="horz" lIns="91440" tIns="45720" rIns="91440" bIns="45720" rtlCol="0" anchor="b" anchorCtr="0">
            <a:normAutofit/>
          </a:bodyPr>
          <a:lstStyle/>
          <a:p>
            <a:r>
              <a:rPr lang="en-US"/>
              <a:t>Planning to Strategic Plan: Identifying Task force Members</a:t>
            </a:r>
          </a:p>
        </p:txBody>
      </p:sp>
      <p:sp>
        <p:nvSpPr>
          <p:cNvPr id="5" name="Content Placeholder 4">
            <a:extLst>
              <a:ext uri="{FF2B5EF4-FFF2-40B4-BE49-F238E27FC236}">
                <a16:creationId xmlns:a16="http://schemas.microsoft.com/office/drawing/2014/main" id="{8162B5FD-840C-DBEF-5F69-3BB64E91F79F}"/>
              </a:ext>
            </a:extLst>
          </p:cNvPr>
          <p:cNvSpPr>
            <a:spLocks noGrp="1"/>
          </p:cNvSpPr>
          <p:nvPr>
            <p:ph sz="half" idx="1"/>
          </p:nvPr>
        </p:nvSpPr>
        <p:spPr>
          <a:xfrm>
            <a:off x="810228" y="1935082"/>
            <a:ext cx="5147659" cy="3493444"/>
          </a:xfrm>
        </p:spPr>
        <p:txBody>
          <a:bodyPr vert="horz" lIns="91440" tIns="45720" rIns="91440" bIns="45720" rtlCol="0" anchor="t">
            <a:normAutofit/>
          </a:bodyPr>
          <a:lstStyle/>
          <a:p>
            <a:pPr lvl="1"/>
            <a:r>
              <a:rPr lang="en-US" dirty="0">
                <a:latin typeface="Tahoma"/>
                <a:ea typeface="Tahoma"/>
                <a:cs typeface="Tahoma"/>
              </a:rPr>
              <a:t>Who, or what offices, would you invite to serve as co-chairs of select task force workgroups?</a:t>
            </a:r>
          </a:p>
          <a:p>
            <a:pPr lvl="1"/>
            <a:r>
              <a:rPr lang="en-US" dirty="0">
                <a:latin typeface="Tahoma"/>
                <a:ea typeface="Tahoma"/>
                <a:cs typeface="Tahoma"/>
              </a:rPr>
              <a:t>Who, or what office representation, would you invite to be members of the task force work groups?</a:t>
            </a:r>
            <a:endParaRPr lang="en-US" dirty="0"/>
          </a:p>
          <a:p>
            <a:pPr lvl="1"/>
            <a:r>
              <a:rPr lang="en-US" dirty="0">
                <a:latin typeface="Tahoma"/>
                <a:ea typeface="Tahoma"/>
                <a:cs typeface="Tahoma"/>
              </a:rPr>
              <a:t>What methods of solicitation would you use to invite either population of work group members?</a:t>
            </a:r>
          </a:p>
          <a:p>
            <a:pPr lvl="1"/>
            <a:endParaRPr lang="en-US" dirty="0">
              <a:latin typeface="Tahoma"/>
              <a:ea typeface="Tahoma"/>
              <a:cs typeface="Tahoma"/>
            </a:endParaRPr>
          </a:p>
        </p:txBody>
      </p:sp>
      <p:pic>
        <p:nvPicPr>
          <p:cNvPr id="7" name="Picture 6" descr="Checkmate in a chess game">
            <a:extLst>
              <a:ext uri="{FF2B5EF4-FFF2-40B4-BE49-F238E27FC236}">
                <a16:creationId xmlns:a16="http://schemas.microsoft.com/office/drawing/2014/main" id="{EBE8A3E5-85BB-3E6D-DF76-7ECE9E439D2B}"/>
              </a:ext>
            </a:extLst>
          </p:cNvPr>
          <p:cNvPicPr>
            <a:picLocks noChangeAspect="1"/>
          </p:cNvPicPr>
          <p:nvPr/>
        </p:nvPicPr>
        <p:blipFill rotWithShape="1">
          <a:blip r:embed="rId3"/>
          <a:srcRect t="11164" r="-2" b="-2"/>
          <a:stretch/>
        </p:blipFill>
        <p:spPr>
          <a:xfrm>
            <a:off x="6132512" y="1935082"/>
            <a:ext cx="5195888" cy="3493444"/>
          </a:xfrm>
          <a:prstGeom prst="rect">
            <a:avLst/>
          </a:prstGeom>
          <a:noFill/>
        </p:spPr>
      </p:pic>
      <p:sp>
        <p:nvSpPr>
          <p:cNvPr id="11" name="Text Placeholder 4">
            <a:extLst>
              <a:ext uri="{FF2B5EF4-FFF2-40B4-BE49-F238E27FC236}">
                <a16:creationId xmlns:a16="http://schemas.microsoft.com/office/drawing/2014/main" id="{E9A54CEF-34C8-B019-DD87-50FBC959D241}"/>
              </a:ext>
            </a:extLst>
          </p:cNvPr>
          <p:cNvSpPr>
            <a:spLocks noGrp="1"/>
          </p:cNvSpPr>
          <p:nvPr>
            <p:ph type="body" idx="13"/>
          </p:nvPr>
        </p:nvSpPr>
        <p:spPr>
          <a:xfrm>
            <a:off x="800100" y="1111170"/>
            <a:ext cx="5157787" cy="823912"/>
          </a:xfrm>
        </p:spPr>
        <p:txBody>
          <a:bodyPr/>
          <a:lstStyle/>
          <a:p>
            <a:r>
              <a:rPr lang="en-US" spc="0" dirty="0"/>
              <a:t>Group work</a:t>
            </a:r>
          </a:p>
        </p:txBody>
      </p:sp>
      <p:sp>
        <p:nvSpPr>
          <p:cNvPr id="13" name="Text Placeholder 5">
            <a:extLst>
              <a:ext uri="{FF2B5EF4-FFF2-40B4-BE49-F238E27FC236}">
                <a16:creationId xmlns:a16="http://schemas.microsoft.com/office/drawing/2014/main" id="{4F4C3E76-8EE2-2FCA-DF11-2A9019A1159D}"/>
              </a:ext>
            </a:extLst>
          </p:cNvPr>
          <p:cNvSpPr>
            <a:spLocks noGrp="1"/>
          </p:cNvSpPr>
          <p:nvPr>
            <p:ph type="body" sz="quarter" idx="3"/>
          </p:nvPr>
        </p:nvSpPr>
        <p:spPr>
          <a:xfrm>
            <a:off x="6132512" y="1111170"/>
            <a:ext cx="5183188" cy="823912"/>
          </a:xfrm>
        </p:spPr>
        <p:txBody>
          <a:bodyPr/>
          <a:lstStyle/>
          <a:p>
            <a:endParaRPr lang="en-US"/>
          </a:p>
        </p:txBody>
      </p:sp>
      <p:sp>
        <p:nvSpPr>
          <p:cNvPr id="3" name="Date Placeholder 2">
            <a:extLst>
              <a:ext uri="{FF2B5EF4-FFF2-40B4-BE49-F238E27FC236}">
                <a16:creationId xmlns:a16="http://schemas.microsoft.com/office/drawing/2014/main" id="{A68D8EC3-113B-4739-A33D-7E5F1199B3B3}"/>
              </a:ext>
            </a:extLst>
          </p:cNvPr>
          <p:cNvSpPr>
            <a:spLocks noGrp="1"/>
          </p:cNvSpPr>
          <p:nvPr>
            <p:ph type="dt" sz="half" idx="10"/>
          </p:nvPr>
        </p:nvSpPr>
        <p:spPr>
          <a:xfrm>
            <a:off x="9416315" y="6248400"/>
            <a:ext cx="1912085" cy="357505"/>
          </a:xfrm>
        </p:spPr>
        <p:txBody>
          <a:bodyPr anchor="ctr">
            <a:normAutofit/>
          </a:bodyPr>
          <a:lstStyle/>
          <a:p>
            <a:pPr>
              <a:spcAft>
                <a:spcPts val="600"/>
              </a:spcAft>
            </a:pPr>
            <a:fld id="{A334FBF4-62D7-BF4B-9691-0C7D28A55B8E}" type="datetime4">
              <a:rPr lang="en-US" smtClean="0"/>
              <a:pPr>
                <a:spcAft>
                  <a:spcPts val="600"/>
                </a:spcAft>
              </a:pPr>
              <a:t>July 7, 2023</a:t>
            </a:fld>
            <a:endParaRPr lang="en-US"/>
          </a:p>
        </p:txBody>
      </p:sp>
      <p:sp>
        <p:nvSpPr>
          <p:cNvPr id="4" name="Slide Number Placeholder 3">
            <a:extLst>
              <a:ext uri="{FF2B5EF4-FFF2-40B4-BE49-F238E27FC236}">
                <a16:creationId xmlns:a16="http://schemas.microsoft.com/office/drawing/2014/main" id="{8D626744-C58C-4681-A489-B7D2FD576B06}"/>
              </a:ext>
            </a:extLst>
          </p:cNvPr>
          <p:cNvSpPr>
            <a:spLocks noGrp="1"/>
          </p:cNvSpPr>
          <p:nvPr>
            <p:ph type="sldNum" sz="quarter" idx="12"/>
          </p:nvPr>
        </p:nvSpPr>
        <p:spPr>
          <a:xfrm>
            <a:off x="11518900" y="6248401"/>
            <a:ext cx="482600" cy="289904"/>
          </a:xfrm>
        </p:spPr>
        <p:txBody>
          <a:bodyPr anchor="ctr">
            <a:normAutofit/>
          </a:bodyPr>
          <a:lstStyle/>
          <a:p>
            <a:pPr>
              <a:spcAft>
                <a:spcPts val="600"/>
              </a:spcAft>
            </a:pPr>
            <a:fld id="{D0DD910F-CB18-0442-838C-D854C7564373}" type="slidenum">
              <a:rPr lang="en-US" smtClean="0"/>
              <a:pPr>
                <a:spcAft>
                  <a:spcPts val="600"/>
                </a:spcAft>
              </a:pPr>
              <a:t>10</a:t>
            </a:fld>
            <a:endParaRPr lang="en-US"/>
          </a:p>
        </p:txBody>
      </p:sp>
    </p:spTree>
    <p:extLst>
      <p:ext uri="{BB962C8B-B14F-4D97-AF65-F5344CB8AC3E}">
        <p14:creationId xmlns:p14="http://schemas.microsoft.com/office/powerpoint/2010/main" val="7550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6EB1-14DC-DFA0-1D2C-CE3B836E8D6D}"/>
              </a:ext>
            </a:extLst>
          </p:cNvPr>
          <p:cNvSpPr>
            <a:spLocks noGrp="1"/>
          </p:cNvSpPr>
          <p:nvPr>
            <p:ph type="title"/>
          </p:nvPr>
        </p:nvSpPr>
        <p:spPr/>
        <p:txBody>
          <a:bodyPr/>
          <a:lstStyle/>
          <a:p>
            <a:r>
              <a:rPr lang="en-US">
                <a:latin typeface="Tahoma"/>
                <a:ea typeface="Tahoma"/>
                <a:cs typeface="Tahoma"/>
              </a:rPr>
              <a:t>Strategic Planning</a:t>
            </a:r>
            <a:endParaRPr lang="en-US"/>
          </a:p>
        </p:txBody>
      </p:sp>
      <p:sp>
        <p:nvSpPr>
          <p:cNvPr id="7" name="Date Placeholder 6">
            <a:extLst>
              <a:ext uri="{FF2B5EF4-FFF2-40B4-BE49-F238E27FC236}">
                <a16:creationId xmlns:a16="http://schemas.microsoft.com/office/drawing/2014/main" id="{E37992CC-6DDF-CC19-50B1-D412EFFA11DF}"/>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8" name="Slide Number Placeholder 7">
            <a:extLst>
              <a:ext uri="{FF2B5EF4-FFF2-40B4-BE49-F238E27FC236}">
                <a16:creationId xmlns:a16="http://schemas.microsoft.com/office/drawing/2014/main" id="{AAE11379-0B75-BA16-E6B6-3DC290FE0E39}"/>
              </a:ext>
            </a:extLst>
          </p:cNvPr>
          <p:cNvSpPr>
            <a:spLocks noGrp="1"/>
          </p:cNvSpPr>
          <p:nvPr>
            <p:ph type="sldNum" sz="quarter" idx="12"/>
          </p:nvPr>
        </p:nvSpPr>
        <p:spPr/>
        <p:txBody>
          <a:bodyPr/>
          <a:lstStyle/>
          <a:p>
            <a:fld id="{D0DD910F-CB18-0442-838C-D854C7564373}" type="slidenum">
              <a:rPr lang="en-US" smtClean="0"/>
              <a:t>11</a:t>
            </a:fld>
            <a:endParaRPr lang="en-US"/>
          </a:p>
        </p:txBody>
      </p:sp>
    </p:spTree>
    <p:extLst>
      <p:ext uri="{BB962C8B-B14F-4D97-AF65-F5344CB8AC3E}">
        <p14:creationId xmlns:p14="http://schemas.microsoft.com/office/powerpoint/2010/main" val="179390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1FBD14-3682-4BEA-B8C5-CFDD64D4B900}"/>
              </a:ext>
            </a:extLst>
          </p:cNvPr>
          <p:cNvSpPr>
            <a:spLocks noGrp="1"/>
          </p:cNvSpPr>
          <p:nvPr>
            <p:ph type="title"/>
          </p:nvPr>
        </p:nvSpPr>
        <p:spPr/>
        <p:txBody>
          <a:bodyPr/>
          <a:lstStyle/>
          <a:p>
            <a:r>
              <a:rPr lang="en-US">
                <a:latin typeface="Tahoma"/>
                <a:ea typeface="Tahoma"/>
                <a:cs typeface="Tahoma"/>
              </a:rPr>
              <a:t>Strategic Planning</a:t>
            </a:r>
          </a:p>
        </p:txBody>
      </p:sp>
      <p:sp>
        <p:nvSpPr>
          <p:cNvPr id="6" name="Content Placeholder 5">
            <a:extLst>
              <a:ext uri="{FF2B5EF4-FFF2-40B4-BE49-F238E27FC236}">
                <a16:creationId xmlns:a16="http://schemas.microsoft.com/office/drawing/2014/main" id="{DAAAD862-42A4-43DA-BA43-64B93AF525E1}"/>
              </a:ext>
            </a:extLst>
          </p:cNvPr>
          <p:cNvSpPr>
            <a:spLocks noGrp="1"/>
          </p:cNvSpPr>
          <p:nvPr>
            <p:ph idx="1"/>
          </p:nvPr>
        </p:nvSpPr>
        <p:spPr/>
        <p:txBody>
          <a:bodyPr vert="horz" lIns="91440" tIns="45720" rIns="91440" bIns="45720" rtlCol="0" anchor="t">
            <a:normAutofit/>
          </a:bodyPr>
          <a:lstStyle/>
          <a:p>
            <a:r>
              <a:rPr lang="en-US">
                <a:latin typeface="Tahoma"/>
                <a:ea typeface="Tahoma"/>
                <a:cs typeface="Tahoma"/>
              </a:rPr>
              <a:t>Admin 101 Series: How to Manage the Strategic Planning Process*</a:t>
            </a:r>
          </a:p>
          <a:p>
            <a:pPr lvl="1"/>
            <a:r>
              <a:rPr lang="en-US">
                <a:latin typeface="Tahoma"/>
                <a:ea typeface="Tahoma"/>
                <a:cs typeface="Tahoma"/>
              </a:rPr>
              <a:t>Strategic Planning Goals</a:t>
            </a:r>
            <a:endParaRPr lang="en-US"/>
          </a:p>
          <a:p>
            <a:pPr lvl="2"/>
            <a:r>
              <a:rPr lang="en-US">
                <a:latin typeface="Tahoma"/>
                <a:ea typeface="Tahoma"/>
                <a:cs typeface="Tahoma"/>
              </a:rPr>
              <a:t>Realistic objectives that can be accomplished within a set period of time. </a:t>
            </a:r>
          </a:p>
          <a:p>
            <a:pPr lvl="2"/>
            <a:r>
              <a:rPr lang="en-US">
                <a:latin typeface="Tahoma"/>
                <a:ea typeface="Tahoma"/>
                <a:cs typeface="Tahoma"/>
              </a:rPr>
              <a:t>Arguments, values, and rationales behind those objectives. </a:t>
            </a:r>
          </a:p>
          <a:p>
            <a:pPr lvl="2"/>
            <a:r>
              <a:rPr lang="en-US">
                <a:latin typeface="Tahoma"/>
                <a:ea typeface="Tahoma"/>
                <a:cs typeface="Tahoma"/>
              </a:rPr>
              <a:t>Metrics to mark their success or progress. </a:t>
            </a:r>
          </a:p>
          <a:p>
            <a:pPr lvl="2"/>
            <a:r>
              <a:rPr lang="en-US">
                <a:latin typeface="Tahoma"/>
                <a:ea typeface="Tahoma"/>
                <a:cs typeface="Tahoma"/>
              </a:rPr>
              <a:t>Resources (money, people, materials, facilities) to reach and sustain the objectives.</a:t>
            </a:r>
          </a:p>
          <a:p>
            <a:pPr lvl="1"/>
            <a:r>
              <a:rPr lang="en-US">
                <a:latin typeface="Tahoma"/>
                <a:ea typeface="Tahoma"/>
                <a:cs typeface="Tahoma"/>
              </a:rPr>
              <a:t>Key Points</a:t>
            </a:r>
            <a:endParaRPr lang="en-US"/>
          </a:p>
          <a:p>
            <a:pPr lvl="2"/>
            <a:r>
              <a:rPr lang="en-US">
                <a:latin typeface="Tahoma"/>
                <a:ea typeface="Tahoma"/>
                <a:cs typeface="Tahoma"/>
              </a:rPr>
              <a:t>Resist the urge to micromanage.</a:t>
            </a:r>
          </a:p>
          <a:p>
            <a:pPr lvl="2"/>
            <a:r>
              <a:rPr lang="en-US">
                <a:latin typeface="Tahoma"/>
                <a:ea typeface="Tahoma"/>
                <a:cs typeface="Tahoma"/>
              </a:rPr>
              <a:t>Make sure the strategic planners are trusted on the campus.</a:t>
            </a:r>
          </a:p>
          <a:p>
            <a:pPr lvl="2"/>
            <a:r>
              <a:rPr lang="en-US">
                <a:latin typeface="Tahoma"/>
                <a:ea typeface="Tahoma"/>
                <a:cs typeface="Tahoma"/>
              </a:rPr>
              <a:t>Plan around your highest priorities.</a:t>
            </a:r>
            <a:endParaRPr lang="en-US"/>
          </a:p>
          <a:p>
            <a:pPr lvl="2"/>
            <a:r>
              <a:rPr lang="en-US">
                <a:latin typeface="Tahoma"/>
                <a:ea typeface="Tahoma"/>
                <a:cs typeface="Tahoma"/>
              </a:rPr>
              <a:t>Err on the side of specificity.</a:t>
            </a:r>
          </a:p>
          <a:p>
            <a:pPr lvl="2"/>
            <a:r>
              <a:rPr lang="en-US">
                <a:latin typeface="Tahoma"/>
                <a:ea typeface="Tahoma"/>
                <a:cs typeface="Tahoma"/>
              </a:rPr>
              <a:t>Can you really afford what you’re proposing?</a:t>
            </a:r>
          </a:p>
          <a:p>
            <a:pPr lvl="2"/>
            <a:r>
              <a:rPr lang="en-US">
                <a:latin typeface="Tahoma"/>
                <a:ea typeface="Tahoma"/>
                <a:cs typeface="Tahoma"/>
              </a:rPr>
              <a:t>Resolve the contradictions in the final version</a:t>
            </a:r>
          </a:p>
          <a:p>
            <a:pPr lvl="2"/>
            <a:endParaRPr lang="en-US"/>
          </a:p>
        </p:txBody>
      </p:sp>
      <p:sp>
        <p:nvSpPr>
          <p:cNvPr id="3" name="Date Placeholder 2">
            <a:extLst>
              <a:ext uri="{FF2B5EF4-FFF2-40B4-BE49-F238E27FC236}">
                <a16:creationId xmlns:a16="http://schemas.microsoft.com/office/drawing/2014/main" id="{42D09885-FB34-2587-4F3D-895240FACF4B}"/>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4" name="Slide Number Placeholder 3">
            <a:extLst>
              <a:ext uri="{FF2B5EF4-FFF2-40B4-BE49-F238E27FC236}">
                <a16:creationId xmlns:a16="http://schemas.microsoft.com/office/drawing/2014/main" id="{643665F7-9357-C916-AD91-00D549BB5F4D}"/>
              </a:ext>
            </a:extLst>
          </p:cNvPr>
          <p:cNvSpPr>
            <a:spLocks noGrp="1"/>
          </p:cNvSpPr>
          <p:nvPr>
            <p:ph type="sldNum" sz="quarter" idx="12"/>
          </p:nvPr>
        </p:nvSpPr>
        <p:spPr/>
        <p:txBody>
          <a:bodyPr/>
          <a:lstStyle/>
          <a:p>
            <a:fld id="{D0DD910F-CB18-0442-838C-D854C7564373}" type="slidenum">
              <a:rPr lang="en-US" smtClean="0"/>
              <a:t>12</a:t>
            </a:fld>
            <a:endParaRPr lang="en-US"/>
          </a:p>
        </p:txBody>
      </p:sp>
      <p:sp>
        <p:nvSpPr>
          <p:cNvPr id="7" name="TextBox 6">
            <a:extLst>
              <a:ext uri="{FF2B5EF4-FFF2-40B4-BE49-F238E27FC236}">
                <a16:creationId xmlns:a16="http://schemas.microsoft.com/office/drawing/2014/main" id="{9FE28DB8-3AC9-4BE9-B3E2-AE203593E0B2}"/>
              </a:ext>
            </a:extLst>
          </p:cNvPr>
          <p:cNvSpPr txBox="1"/>
          <p:nvPr/>
        </p:nvSpPr>
        <p:spPr>
          <a:xfrm>
            <a:off x="177552" y="5326602"/>
            <a:ext cx="12014448" cy="461665"/>
          </a:xfrm>
          <a:prstGeom prst="rect">
            <a:avLst/>
          </a:prstGeom>
          <a:noFill/>
        </p:spPr>
        <p:txBody>
          <a:bodyPr wrap="square" lIns="91440" tIns="45720" rIns="91440" bIns="45720" rtlCol="0" anchor="t">
            <a:spAutoFit/>
          </a:bodyPr>
          <a:lstStyle/>
          <a:p>
            <a:r>
              <a:rPr lang="en-US" sz="1200" dirty="0"/>
              <a:t>*Perlmutter, B.D., 2019 Admin 101: </a:t>
            </a:r>
            <a:r>
              <a:rPr lang="en-US" sz="1200" dirty="0">
                <a:ea typeface="+mn-lt"/>
                <a:cs typeface="+mn-lt"/>
              </a:rPr>
              <a:t>How to Manage the Strategic-Planning Process</a:t>
            </a:r>
            <a:r>
              <a:rPr lang="en-US" sz="1200" dirty="0"/>
              <a:t>. The Chronicle of Higher Education. Retrieved from  </a:t>
            </a:r>
            <a:r>
              <a:rPr lang="en-US" sz="1200" b="0" i="0" u="none" strike="noStrike" baseline="0" dirty="0">
                <a:ea typeface="+mn-lt"/>
                <a:cs typeface="+mn-lt"/>
              </a:rPr>
              <a:t>https://www-chronicle-com.proxy1.library.jhu.edu/article/</a:t>
            </a:r>
            <a:r>
              <a:rPr lang="en-US" sz="1200" dirty="0">
                <a:ea typeface="+mn-lt"/>
                <a:cs typeface="+mn-lt"/>
              </a:rPr>
              <a:t>admin-101-how-to-manage-the-strategic-planning-process</a:t>
            </a:r>
            <a:r>
              <a:rPr lang="en-US" sz="1200" b="0" i="0" u="none" strike="noStrike" baseline="0" dirty="0">
                <a:ea typeface="+mn-lt"/>
                <a:cs typeface="+mn-lt"/>
              </a:rPr>
              <a:t>/</a:t>
            </a:r>
            <a:endParaRPr lang="en-US" sz="1200" dirty="0">
              <a:ea typeface="+mn-lt"/>
              <a:cs typeface="+mn-lt"/>
            </a:endParaRPr>
          </a:p>
        </p:txBody>
      </p:sp>
    </p:spTree>
    <p:extLst>
      <p:ext uri="{BB962C8B-B14F-4D97-AF65-F5344CB8AC3E}">
        <p14:creationId xmlns:p14="http://schemas.microsoft.com/office/powerpoint/2010/main" val="85293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9CCD-BF77-4F44-9122-6D36594DE5A2}"/>
              </a:ext>
            </a:extLst>
          </p:cNvPr>
          <p:cNvSpPr>
            <a:spLocks noGrp="1"/>
          </p:cNvSpPr>
          <p:nvPr>
            <p:ph type="title"/>
          </p:nvPr>
        </p:nvSpPr>
        <p:spPr/>
        <p:txBody>
          <a:bodyPr/>
          <a:lstStyle/>
          <a:p>
            <a:r>
              <a:rPr lang="en-US">
                <a:latin typeface="Tahoma"/>
                <a:ea typeface="Tahoma"/>
                <a:cs typeface="Tahoma"/>
              </a:rPr>
              <a:t>Strategic Planning: Roadmap 2020 Task Force</a:t>
            </a:r>
          </a:p>
        </p:txBody>
      </p:sp>
      <p:sp>
        <p:nvSpPr>
          <p:cNvPr id="3" name="Content Placeholder 2">
            <a:extLst>
              <a:ext uri="{FF2B5EF4-FFF2-40B4-BE49-F238E27FC236}">
                <a16:creationId xmlns:a16="http://schemas.microsoft.com/office/drawing/2014/main" id="{74AD4AA8-C3D2-48C8-920E-30C920FDE91C}"/>
              </a:ext>
            </a:extLst>
          </p:cNvPr>
          <p:cNvSpPr>
            <a:spLocks noGrp="1"/>
          </p:cNvSpPr>
          <p:nvPr>
            <p:ph sz="half" idx="1"/>
          </p:nvPr>
        </p:nvSpPr>
        <p:spPr/>
        <p:txBody>
          <a:bodyPr vert="horz" lIns="91440" tIns="45720" rIns="91440" bIns="45720" rtlCol="0" anchor="t">
            <a:normAutofit/>
          </a:bodyPr>
          <a:lstStyle/>
          <a:p>
            <a:r>
              <a:rPr lang="en-US" dirty="0">
                <a:latin typeface="Tahoma"/>
                <a:ea typeface="Tahoma"/>
                <a:cs typeface="Tahoma"/>
              </a:rPr>
              <a:t>Senior Institutional Leaders (e.g., Vice Provosts, Vice Presidents, etc.)</a:t>
            </a:r>
            <a:endParaRPr lang="en-US" dirty="0"/>
          </a:p>
          <a:p>
            <a:r>
              <a:rPr lang="en-US" dirty="0">
                <a:latin typeface="Tahoma"/>
                <a:ea typeface="Tahoma"/>
                <a:cs typeface="Tahoma"/>
              </a:rPr>
              <a:t>Deans</a:t>
            </a:r>
          </a:p>
          <a:p>
            <a:r>
              <a:rPr lang="en-US" dirty="0">
                <a:latin typeface="Tahoma"/>
                <a:ea typeface="Tahoma"/>
                <a:cs typeface="Tahoma"/>
              </a:rPr>
              <a:t>Faculty (including department heads/chairs)</a:t>
            </a:r>
            <a:endParaRPr lang="en-US" dirty="0"/>
          </a:p>
          <a:p>
            <a:r>
              <a:rPr lang="en-US" dirty="0">
                <a:latin typeface="Tahoma"/>
                <a:ea typeface="Tahoma"/>
                <a:cs typeface="Tahoma"/>
              </a:rPr>
              <a:t>Staff</a:t>
            </a:r>
          </a:p>
          <a:p>
            <a:r>
              <a:rPr lang="en-US" dirty="0">
                <a:latin typeface="Tahoma"/>
                <a:ea typeface="Tahoma"/>
                <a:cs typeface="Tahoma"/>
              </a:rPr>
              <a:t>Students (undergrad and graduate students)</a:t>
            </a:r>
            <a:endParaRPr lang="en-US" dirty="0"/>
          </a:p>
          <a:p>
            <a:r>
              <a:rPr lang="en-US" dirty="0">
                <a:latin typeface="Tahoma"/>
                <a:ea typeface="Tahoma"/>
                <a:cs typeface="Tahoma"/>
              </a:rPr>
              <a:t>Alumni </a:t>
            </a:r>
            <a:endParaRPr lang="en-US"/>
          </a:p>
          <a:p>
            <a:r>
              <a:rPr lang="en-US" dirty="0">
                <a:latin typeface="Tahoma"/>
                <a:ea typeface="Tahoma"/>
                <a:cs typeface="Tahoma"/>
              </a:rPr>
              <a:t>Postdocs</a:t>
            </a:r>
          </a:p>
          <a:p>
            <a:r>
              <a:rPr lang="en-US" dirty="0">
                <a:latin typeface="Tahoma"/>
                <a:ea typeface="Tahoma"/>
                <a:cs typeface="Tahoma"/>
              </a:rPr>
              <a:t>Community partners</a:t>
            </a:r>
            <a:endParaRPr lang="en-US" dirty="0"/>
          </a:p>
          <a:p>
            <a:endParaRPr lang="en-US"/>
          </a:p>
        </p:txBody>
      </p:sp>
      <p:sp>
        <p:nvSpPr>
          <p:cNvPr id="4" name="Content Placeholder 3">
            <a:extLst>
              <a:ext uri="{FF2B5EF4-FFF2-40B4-BE49-F238E27FC236}">
                <a16:creationId xmlns:a16="http://schemas.microsoft.com/office/drawing/2014/main" id="{A2E226F9-270C-498D-857B-40F1A070323B}"/>
              </a:ext>
            </a:extLst>
          </p:cNvPr>
          <p:cNvSpPr>
            <a:spLocks noGrp="1"/>
          </p:cNvSpPr>
          <p:nvPr>
            <p:ph sz="half" idx="2"/>
          </p:nvPr>
        </p:nvSpPr>
        <p:spPr/>
        <p:txBody>
          <a:bodyPr vert="horz" lIns="91440" tIns="45720" rIns="91440" bIns="45720" rtlCol="0" anchor="t">
            <a:normAutofit/>
          </a:bodyPr>
          <a:lstStyle/>
          <a:p>
            <a:r>
              <a:rPr lang="en-US" dirty="0">
                <a:latin typeface="Tahoma"/>
                <a:ea typeface="Tahoma"/>
                <a:cs typeface="Tahoma"/>
              </a:rPr>
              <a:t>Institutional Accountability</a:t>
            </a:r>
            <a:endParaRPr lang="en-US"/>
          </a:p>
          <a:p>
            <a:r>
              <a:rPr lang="en-US" dirty="0">
                <a:latin typeface="Tahoma"/>
                <a:ea typeface="Tahoma"/>
                <a:cs typeface="Tahoma"/>
              </a:rPr>
              <a:t>Student Success</a:t>
            </a:r>
            <a:endParaRPr lang="en-US" dirty="0"/>
          </a:p>
          <a:p>
            <a:pPr lvl="1"/>
            <a:r>
              <a:rPr lang="en-US" dirty="0">
                <a:latin typeface="Tahoma"/>
                <a:ea typeface="Tahoma"/>
                <a:cs typeface="Tahoma"/>
              </a:rPr>
              <a:t>Graduate</a:t>
            </a:r>
          </a:p>
          <a:p>
            <a:pPr lvl="1"/>
            <a:r>
              <a:rPr lang="en-US" dirty="0">
                <a:latin typeface="Tahoma"/>
                <a:ea typeface="Tahoma"/>
                <a:cs typeface="Tahoma"/>
              </a:rPr>
              <a:t>Undergraduate</a:t>
            </a:r>
          </a:p>
          <a:p>
            <a:r>
              <a:rPr lang="en-US" dirty="0">
                <a:latin typeface="Tahoma"/>
                <a:ea typeface="Tahoma"/>
                <a:cs typeface="Tahoma"/>
              </a:rPr>
              <a:t>Faculty Diversity Initiative</a:t>
            </a:r>
            <a:endParaRPr lang="en-US" dirty="0"/>
          </a:p>
          <a:p>
            <a:r>
              <a:rPr lang="en-US" dirty="0">
                <a:latin typeface="Tahoma"/>
                <a:ea typeface="Tahoma"/>
                <a:cs typeface="Tahoma"/>
              </a:rPr>
              <a:t>Pathways to Staff Advancement</a:t>
            </a:r>
            <a:endParaRPr lang="en-US" dirty="0"/>
          </a:p>
          <a:p>
            <a:r>
              <a:rPr lang="en-US" dirty="0">
                <a:latin typeface="Tahoma"/>
                <a:ea typeface="Tahoma"/>
                <a:cs typeface="Tahoma"/>
              </a:rPr>
              <a:t>Community Engagement</a:t>
            </a:r>
            <a:endParaRPr lang="en-US" dirty="0"/>
          </a:p>
          <a:p>
            <a:r>
              <a:rPr lang="en-US" dirty="0">
                <a:latin typeface="Tahoma"/>
                <a:ea typeface="Tahoma"/>
                <a:cs typeface="Tahoma"/>
              </a:rPr>
              <a:t>Alumni Engagement</a:t>
            </a:r>
            <a:endParaRPr lang="en-US"/>
          </a:p>
          <a:p>
            <a:r>
              <a:rPr lang="en-US" dirty="0">
                <a:latin typeface="Tahoma"/>
                <a:ea typeface="Tahoma"/>
                <a:cs typeface="Tahoma"/>
              </a:rPr>
              <a:t>Training and Development</a:t>
            </a:r>
          </a:p>
        </p:txBody>
      </p:sp>
      <p:sp>
        <p:nvSpPr>
          <p:cNvPr id="5" name="Text Placeholder 4">
            <a:extLst>
              <a:ext uri="{FF2B5EF4-FFF2-40B4-BE49-F238E27FC236}">
                <a16:creationId xmlns:a16="http://schemas.microsoft.com/office/drawing/2014/main" id="{A5D51E14-764B-4E71-AF19-D6E694B1CEFB}"/>
              </a:ext>
            </a:extLst>
          </p:cNvPr>
          <p:cNvSpPr>
            <a:spLocks noGrp="1"/>
          </p:cNvSpPr>
          <p:nvPr>
            <p:ph type="body" idx="13"/>
          </p:nvPr>
        </p:nvSpPr>
        <p:spPr/>
        <p:txBody>
          <a:bodyPr>
            <a:normAutofit/>
          </a:bodyPr>
          <a:lstStyle/>
          <a:p>
            <a:r>
              <a:rPr lang="en-US" sz="2000" spc="0">
                <a:latin typeface="Tahoma"/>
                <a:ea typeface="Tahoma"/>
                <a:cs typeface="Tahoma"/>
              </a:rPr>
              <a:t> Task Force Members</a:t>
            </a:r>
          </a:p>
        </p:txBody>
      </p:sp>
      <p:sp>
        <p:nvSpPr>
          <p:cNvPr id="6" name="Text Placeholder 5">
            <a:extLst>
              <a:ext uri="{FF2B5EF4-FFF2-40B4-BE49-F238E27FC236}">
                <a16:creationId xmlns:a16="http://schemas.microsoft.com/office/drawing/2014/main" id="{BA13EEB7-BC5F-4AFA-8B19-872CC5B5C184}"/>
              </a:ext>
            </a:extLst>
          </p:cNvPr>
          <p:cNvSpPr>
            <a:spLocks noGrp="1"/>
          </p:cNvSpPr>
          <p:nvPr>
            <p:ph type="body" sz="quarter" idx="3"/>
          </p:nvPr>
        </p:nvSpPr>
        <p:spPr/>
        <p:txBody>
          <a:bodyPr>
            <a:normAutofit/>
          </a:bodyPr>
          <a:lstStyle/>
          <a:p>
            <a:r>
              <a:rPr lang="en-US" sz="2000" spc="0">
                <a:latin typeface="Tahoma"/>
                <a:ea typeface="Tahoma"/>
                <a:cs typeface="Tahoma"/>
              </a:rPr>
              <a:t>Workgroups</a:t>
            </a:r>
          </a:p>
        </p:txBody>
      </p:sp>
      <p:sp>
        <p:nvSpPr>
          <p:cNvPr id="7" name="Date Placeholder 6">
            <a:extLst>
              <a:ext uri="{FF2B5EF4-FFF2-40B4-BE49-F238E27FC236}">
                <a16:creationId xmlns:a16="http://schemas.microsoft.com/office/drawing/2014/main" id="{6C102199-565C-488F-960B-7CD921D5E2BD}"/>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8" name="Slide Number Placeholder 7">
            <a:extLst>
              <a:ext uri="{FF2B5EF4-FFF2-40B4-BE49-F238E27FC236}">
                <a16:creationId xmlns:a16="http://schemas.microsoft.com/office/drawing/2014/main" id="{7686358B-2324-4835-86E9-B1D713F10E75}"/>
              </a:ext>
            </a:extLst>
          </p:cNvPr>
          <p:cNvSpPr>
            <a:spLocks noGrp="1"/>
          </p:cNvSpPr>
          <p:nvPr>
            <p:ph type="sldNum" sz="quarter" idx="12"/>
          </p:nvPr>
        </p:nvSpPr>
        <p:spPr/>
        <p:txBody>
          <a:bodyPr/>
          <a:lstStyle/>
          <a:p>
            <a:fld id="{D0DD910F-CB18-0442-838C-D854C7564373}" type="slidenum">
              <a:rPr lang="en-US" smtClean="0"/>
              <a:t>13</a:t>
            </a:fld>
            <a:endParaRPr lang="en-US"/>
          </a:p>
        </p:txBody>
      </p:sp>
    </p:spTree>
    <p:extLst>
      <p:ext uri="{BB962C8B-B14F-4D97-AF65-F5344CB8AC3E}">
        <p14:creationId xmlns:p14="http://schemas.microsoft.com/office/powerpoint/2010/main" val="27630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1A8E-1D46-4B78-90F0-68851A0C9137}"/>
              </a:ext>
            </a:extLst>
          </p:cNvPr>
          <p:cNvSpPr>
            <a:spLocks noGrp="1"/>
          </p:cNvSpPr>
          <p:nvPr>
            <p:ph type="title"/>
          </p:nvPr>
        </p:nvSpPr>
        <p:spPr/>
        <p:txBody>
          <a:bodyPr/>
          <a:lstStyle/>
          <a:p>
            <a:r>
              <a:rPr lang="en-US" dirty="0">
                <a:latin typeface="Tahoma"/>
                <a:ea typeface="Tahoma"/>
                <a:cs typeface="Tahoma"/>
              </a:rPr>
              <a:t>Strategic Planning: Engaging Affiliates</a:t>
            </a:r>
          </a:p>
        </p:txBody>
      </p:sp>
      <p:sp>
        <p:nvSpPr>
          <p:cNvPr id="3" name="Content Placeholder 2">
            <a:extLst>
              <a:ext uri="{FF2B5EF4-FFF2-40B4-BE49-F238E27FC236}">
                <a16:creationId xmlns:a16="http://schemas.microsoft.com/office/drawing/2014/main" id="{29ADFAF7-40E7-4671-9745-C93BD1A179B0}"/>
              </a:ext>
            </a:extLst>
          </p:cNvPr>
          <p:cNvSpPr>
            <a:spLocks noGrp="1"/>
          </p:cNvSpPr>
          <p:nvPr>
            <p:ph idx="1"/>
          </p:nvPr>
        </p:nvSpPr>
        <p:spPr>
          <a:xfrm>
            <a:off x="810228" y="1287201"/>
            <a:ext cx="3929552" cy="3788138"/>
          </a:xfrm>
        </p:spPr>
        <p:txBody>
          <a:bodyPr/>
          <a:lstStyle/>
          <a:p>
            <a:r>
              <a:rPr lang="en-US"/>
              <a:t>Affiliation</a:t>
            </a:r>
          </a:p>
          <a:p>
            <a:r>
              <a:rPr lang="en-US"/>
              <a:t>Division</a:t>
            </a:r>
          </a:p>
          <a:p>
            <a:r>
              <a:rPr lang="en-US"/>
              <a:t>Community</a:t>
            </a:r>
          </a:p>
          <a:p>
            <a:r>
              <a:rPr lang="en-US"/>
              <a:t>Leaders</a:t>
            </a:r>
          </a:p>
        </p:txBody>
      </p:sp>
      <p:sp>
        <p:nvSpPr>
          <p:cNvPr id="4" name="Date Placeholder 3">
            <a:extLst>
              <a:ext uri="{FF2B5EF4-FFF2-40B4-BE49-F238E27FC236}">
                <a16:creationId xmlns:a16="http://schemas.microsoft.com/office/drawing/2014/main" id="{88271D37-4CC7-47D0-B6A4-FE7DB6C708EE}"/>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986E20F4-A34B-444B-A293-24A055C8332F}"/>
              </a:ext>
            </a:extLst>
          </p:cNvPr>
          <p:cNvSpPr>
            <a:spLocks noGrp="1"/>
          </p:cNvSpPr>
          <p:nvPr>
            <p:ph type="sldNum" sz="quarter" idx="12"/>
          </p:nvPr>
        </p:nvSpPr>
        <p:spPr/>
        <p:txBody>
          <a:bodyPr/>
          <a:lstStyle/>
          <a:p>
            <a:fld id="{D0DD910F-CB18-0442-838C-D854C7564373}" type="slidenum">
              <a:rPr lang="en-US" smtClean="0"/>
              <a:t>14</a:t>
            </a:fld>
            <a:endParaRPr lang="en-US"/>
          </a:p>
        </p:txBody>
      </p:sp>
      <p:pic>
        <p:nvPicPr>
          <p:cNvPr id="7" name="Picture 6" descr="A pie chart displaying the composition of the Roadmap 2020 Task Force. There are 22 staff members, 12 faculty members, 3 community partners, 1 alumni, and 6 students.&#10;&#10;">
            <a:extLst>
              <a:ext uri="{FF2B5EF4-FFF2-40B4-BE49-F238E27FC236}">
                <a16:creationId xmlns:a16="http://schemas.microsoft.com/office/drawing/2014/main" id="{274FD21D-A5F9-45FC-9A4D-7F3FBCD00220}"/>
              </a:ext>
            </a:extLst>
          </p:cNvPr>
          <p:cNvPicPr>
            <a:picLocks noChangeAspect="1"/>
          </p:cNvPicPr>
          <p:nvPr/>
        </p:nvPicPr>
        <p:blipFill>
          <a:blip r:embed="rId2"/>
          <a:stretch>
            <a:fillRect/>
          </a:stretch>
        </p:blipFill>
        <p:spPr>
          <a:xfrm>
            <a:off x="3575009" y="1111170"/>
            <a:ext cx="8210691" cy="4002623"/>
          </a:xfrm>
          <a:prstGeom prst="rect">
            <a:avLst/>
          </a:prstGeom>
        </p:spPr>
      </p:pic>
    </p:spTree>
    <p:extLst>
      <p:ext uri="{BB962C8B-B14F-4D97-AF65-F5344CB8AC3E}">
        <p14:creationId xmlns:p14="http://schemas.microsoft.com/office/powerpoint/2010/main" val="59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1FDB-DA60-4604-87E0-759FEB5B477A}"/>
              </a:ext>
            </a:extLst>
          </p:cNvPr>
          <p:cNvSpPr>
            <a:spLocks noGrp="1"/>
          </p:cNvSpPr>
          <p:nvPr>
            <p:ph type="title"/>
          </p:nvPr>
        </p:nvSpPr>
        <p:spPr/>
        <p:txBody>
          <a:bodyPr/>
          <a:lstStyle/>
          <a:p>
            <a:r>
              <a:rPr lang="en-US">
                <a:latin typeface="Tahoma"/>
                <a:ea typeface="Tahoma"/>
                <a:cs typeface="Tahoma"/>
              </a:rPr>
              <a:t>Strategic Planning: Task </a:t>
            </a:r>
            <a:r>
              <a:rPr lang="en-US">
                <a:solidFill>
                  <a:srgbClr val="0070B9"/>
                </a:solidFill>
                <a:latin typeface="Tahoma"/>
                <a:ea typeface="Tahoma"/>
                <a:cs typeface="Tahoma"/>
              </a:rPr>
              <a:t>Force</a:t>
            </a:r>
            <a:r>
              <a:rPr lang="en-US">
                <a:latin typeface="Tahoma"/>
                <a:ea typeface="Tahoma"/>
                <a:cs typeface="Tahoma"/>
              </a:rPr>
              <a:t> </a:t>
            </a:r>
            <a:r>
              <a:rPr lang="en-US">
                <a:solidFill>
                  <a:srgbClr val="0070B9"/>
                </a:solidFill>
                <a:latin typeface="Tahoma"/>
                <a:ea typeface="Tahoma"/>
                <a:cs typeface="Tahoma"/>
              </a:rPr>
              <a:t>Guiding Principles</a:t>
            </a:r>
          </a:p>
        </p:txBody>
      </p:sp>
      <p:sp>
        <p:nvSpPr>
          <p:cNvPr id="3" name="Content Placeholder 2">
            <a:extLst>
              <a:ext uri="{FF2B5EF4-FFF2-40B4-BE49-F238E27FC236}">
                <a16:creationId xmlns:a16="http://schemas.microsoft.com/office/drawing/2014/main" id="{1D897981-AFEE-4BBB-A2C2-B99CBA611033}"/>
              </a:ext>
            </a:extLst>
          </p:cNvPr>
          <p:cNvSpPr>
            <a:spLocks noGrp="1"/>
          </p:cNvSpPr>
          <p:nvPr>
            <p:ph idx="1"/>
          </p:nvPr>
        </p:nvSpPr>
        <p:spPr>
          <a:xfrm>
            <a:off x="810228" y="1287201"/>
            <a:ext cx="4760062" cy="4141326"/>
          </a:xfrm>
        </p:spPr>
        <p:txBody>
          <a:bodyPr vert="horz" lIns="91440" tIns="45720" rIns="91440" bIns="45720" rtlCol="0" anchor="t">
            <a:normAutofit/>
          </a:bodyPr>
          <a:lstStyle/>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Radical transparency </a:t>
            </a:r>
            <a:endParaRPr lang="en-US">
              <a:latin typeface="Calibri"/>
              <a:cs typeface="Times New Roman"/>
            </a:endParaRP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Data-driven </a:t>
            </a:r>
            <a:endParaRPr lang="en-US"/>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Targeted resource allocation</a:t>
            </a: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Systems-based approach </a:t>
            </a: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Hearts and minds</a:t>
            </a: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Institutional accountability</a:t>
            </a: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Bold/innovative/deeper </a:t>
            </a:r>
            <a:endParaRPr lang="en-US">
              <a:solidFill>
                <a:srgbClr val="0070B9"/>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Clear metrics and Outcomes</a:t>
            </a:r>
          </a:p>
          <a:p>
            <a:pPr>
              <a:lnSpc>
                <a:spcPct val="120000"/>
              </a:lnSpc>
              <a:spcBef>
                <a:spcPts val="0"/>
              </a:spcBef>
              <a:spcAft>
                <a:spcPts val="600"/>
              </a:spcAft>
            </a:pPr>
            <a:r>
              <a:rPr lang="en-US">
                <a:solidFill>
                  <a:srgbClr val="0070B9"/>
                </a:solidFill>
                <a:latin typeface="Calibri"/>
                <a:ea typeface="Calibri" panose="020F0502020204030204" pitchFamily="34" charset="0"/>
                <a:cs typeface="Times New Roman"/>
              </a:rPr>
              <a:t>Less is more</a:t>
            </a:r>
            <a:endParaRPr lang="en-US">
              <a:latin typeface="Calibri"/>
              <a:cs typeface="Times New Roman"/>
            </a:endParaRPr>
          </a:p>
        </p:txBody>
      </p:sp>
      <p:sp>
        <p:nvSpPr>
          <p:cNvPr id="4" name="Date Placeholder 3">
            <a:extLst>
              <a:ext uri="{FF2B5EF4-FFF2-40B4-BE49-F238E27FC236}">
                <a16:creationId xmlns:a16="http://schemas.microsoft.com/office/drawing/2014/main" id="{2D5259EF-B3E7-4A40-8945-9227F8F8A534}"/>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34FF3004-AEDF-4198-A452-50374774F032}"/>
              </a:ext>
            </a:extLst>
          </p:cNvPr>
          <p:cNvSpPr>
            <a:spLocks noGrp="1"/>
          </p:cNvSpPr>
          <p:nvPr>
            <p:ph type="sldNum" sz="quarter" idx="12"/>
          </p:nvPr>
        </p:nvSpPr>
        <p:spPr/>
        <p:txBody>
          <a:bodyPr/>
          <a:lstStyle/>
          <a:p>
            <a:fld id="{D0DD910F-CB18-0442-838C-D854C7564373}" type="slidenum">
              <a:rPr lang="en-US" smtClean="0"/>
              <a:t>15</a:t>
            </a:fld>
            <a:endParaRPr lang="en-US"/>
          </a:p>
        </p:txBody>
      </p:sp>
    </p:spTree>
    <p:extLst>
      <p:ext uri="{BB962C8B-B14F-4D97-AF65-F5344CB8AC3E}">
        <p14:creationId xmlns:p14="http://schemas.microsoft.com/office/powerpoint/2010/main" val="28571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aphic displaying the steps in systems design thinking:&#10;1. framing the system&#10;2 listening to the system&#10;3. understanding the system&#10;4. defining the desired future&#10;5. exploring the possibility space&#10;6. designing the intervention model&#10;7. fostering the transition">
            <a:extLst>
              <a:ext uri="{FF2B5EF4-FFF2-40B4-BE49-F238E27FC236}">
                <a16:creationId xmlns:a16="http://schemas.microsoft.com/office/drawing/2014/main" id="{A94E51E8-AE31-40CF-89C6-D9BF7B18BBB6}"/>
              </a:ext>
            </a:extLst>
          </p:cNvPr>
          <p:cNvPicPr>
            <a:picLocks noGrp="1" noChangeAspect="1"/>
          </p:cNvPicPr>
          <p:nvPr>
            <p:ph idx="1"/>
          </p:nvPr>
        </p:nvPicPr>
        <p:blipFill>
          <a:blip r:embed="rId2"/>
          <a:stretch>
            <a:fillRect/>
          </a:stretch>
        </p:blipFill>
        <p:spPr>
          <a:xfrm>
            <a:off x="1687351" y="1160293"/>
            <a:ext cx="8817297" cy="4078000"/>
          </a:xfrm>
          <a:prstGeom prst="rect">
            <a:avLst/>
          </a:prstGeom>
        </p:spPr>
      </p:pic>
      <p:sp>
        <p:nvSpPr>
          <p:cNvPr id="3" name="Title 2">
            <a:extLst>
              <a:ext uri="{FF2B5EF4-FFF2-40B4-BE49-F238E27FC236}">
                <a16:creationId xmlns:a16="http://schemas.microsoft.com/office/drawing/2014/main" id="{4EE1043B-4905-44F7-8397-1FE412D49F6B}"/>
              </a:ext>
            </a:extLst>
          </p:cNvPr>
          <p:cNvSpPr>
            <a:spLocks noGrp="1"/>
          </p:cNvSpPr>
          <p:nvPr>
            <p:ph type="title"/>
          </p:nvPr>
        </p:nvSpPr>
        <p:spPr>
          <a:xfrm>
            <a:off x="34156" y="5645202"/>
            <a:ext cx="7823969" cy="1279219"/>
          </a:xfrm>
        </p:spPr>
        <p:txBody>
          <a:bodyPr vert="horz" lIns="91440" tIns="45720" rIns="91440" bIns="45720" rtlCol="0" anchor="ctr">
            <a:normAutofit fontScale="90000"/>
          </a:bodyPr>
          <a:lstStyle/>
          <a:p>
            <a:pPr algn="r"/>
            <a:r>
              <a:rPr lang="en-US" sz="4800">
                <a:solidFill>
                  <a:srgbClr val="FFFFFF"/>
                </a:solidFill>
                <a:latin typeface="TitlingGothicFB Comp Medium" panose="02000606040000020004" pitchFamily="50" charset="0"/>
              </a:rPr>
              <a:t>Integrating Systems and Design Thinking</a:t>
            </a:r>
          </a:p>
        </p:txBody>
      </p:sp>
      <p:sp>
        <p:nvSpPr>
          <p:cNvPr id="19" name="TextBox 1">
            <a:extLst>
              <a:ext uri="{FF2B5EF4-FFF2-40B4-BE49-F238E27FC236}">
                <a16:creationId xmlns:a16="http://schemas.microsoft.com/office/drawing/2014/main" id="{63AEE2A1-088E-453F-BF93-5B826957BDCE}"/>
              </a:ext>
            </a:extLst>
          </p:cNvPr>
          <p:cNvSpPr txBox="1"/>
          <p:nvPr/>
        </p:nvSpPr>
        <p:spPr>
          <a:xfrm>
            <a:off x="8658225" y="6023201"/>
            <a:ext cx="328612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Gentona Book" panose="00000500000000000000" pitchFamily="50" charset="0"/>
              </a:rPr>
              <a:t>Systemic</a:t>
            </a:r>
            <a:r>
              <a:rPr lang="en-US" sz="1400">
                <a:solidFill>
                  <a:schemeClr val="bg1"/>
                </a:solidFill>
                <a:latin typeface="Gentona Book" panose="00000500000000000000" pitchFamily="50" charset="0"/>
                <a:ea typeface="+mn-lt"/>
                <a:cs typeface="+mn-lt"/>
              </a:rPr>
              <a:t> Design Toolkit (Kristel van </a:t>
            </a:r>
            <a:r>
              <a:rPr lang="en-US" sz="1400" err="1">
                <a:solidFill>
                  <a:schemeClr val="bg1"/>
                </a:solidFill>
                <a:latin typeface="Gentona Book" panose="00000500000000000000" pitchFamily="50" charset="0"/>
                <a:ea typeface="+mn-lt"/>
                <a:cs typeface="+mn-lt"/>
              </a:rPr>
              <a:t>Ael</a:t>
            </a:r>
            <a:r>
              <a:rPr lang="en-US" sz="1400">
                <a:solidFill>
                  <a:schemeClr val="bg1"/>
                </a:solidFill>
                <a:latin typeface="Gentona Book" panose="00000500000000000000" pitchFamily="50" charset="0"/>
                <a:ea typeface="+mn-lt"/>
                <a:cs typeface="+mn-lt"/>
              </a:rPr>
              <a:t> of </a:t>
            </a:r>
            <a:r>
              <a:rPr lang="en-US" sz="1400" err="1">
                <a:solidFill>
                  <a:schemeClr val="bg1"/>
                </a:solidFill>
                <a:latin typeface="Gentona Book" panose="00000500000000000000" pitchFamily="50" charset="0"/>
                <a:ea typeface="+mn-lt"/>
                <a:cs typeface="+mn-lt"/>
              </a:rPr>
              <a:t>Namahn</a:t>
            </a:r>
            <a:r>
              <a:rPr lang="en-US" sz="1400" err="1">
                <a:solidFill>
                  <a:schemeClr val="bg1"/>
                </a:solidFill>
                <a:latin typeface="Gentona Book" panose="00000500000000000000" pitchFamily="50" charset="0"/>
              </a:rPr>
              <a:t>lick</a:t>
            </a:r>
            <a:r>
              <a:rPr lang="en-US" sz="1400">
                <a:solidFill>
                  <a:schemeClr val="bg1"/>
                </a:solidFill>
                <a:latin typeface="Gentona Book" panose="00000500000000000000" pitchFamily="50" charset="0"/>
              </a:rPr>
              <a:t>) </a:t>
            </a:r>
          </a:p>
        </p:txBody>
      </p:sp>
    </p:spTree>
    <p:extLst>
      <p:ext uri="{BB962C8B-B14F-4D97-AF65-F5344CB8AC3E}">
        <p14:creationId xmlns:p14="http://schemas.microsoft.com/office/powerpoint/2010/main" val="226854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1334-B1E5-4919-BF80-DADEF8EEA66E}"/>
              </a:ext>
            </a:extLst>
          </p:cNvPr>
          <p:cNvSpPr>
            <a:spLocks noGrp="1"/>
          </p:cNvSpPr>
          <p:nvPr>
            <p:ph type="title"/>
          </p:nvPr>
        </p:nvSpPr>
        <p:spPr/>
        <p:txBody>
          <a:bodyPr/>
          <a:lstStyle/>
          <a:p>
            <a:r>
              <a:rPr lang="en-US">
                <a:latin typeface="Tahoma"/>
                <a:ea typeface="Tahoma"/>
                <a:cs typeface="Tahoma"/>
              </a:rPr>
              <a:t>Strategic Planning: Listening To the System – Staff Development</a:t>
            </a:r>
          </a:p>
        </p:txBody>
      </p:sp>
      <p:sp>
        <p:nvSpPr>
          <p:cNvPr id="3" name="Content Placeholder 2">
            <a:extLst>
              <a:ext uri="{FF2B5EF4-FFF2-40B4-BE49-F238E27FC236}">
                <a16:creationId xmlns:a16="http://schemas.microsoft.com/office/drawing/2014/main" id="{45DB2D13-A6FC-4E33-B1BD-138272A246BA}"/>
              </a:ext>
            </a:extLst>
          </p:cNvPr>
          <p:cNvSpPr>
            <a:spLocks noGrp="1"/>
          </p:cNvSpPr>
          <p:nvPr>
            <p:ph idx="1"/>
          </p:nvPr>
        </p:nvSpPr>
        <p:spPr>
          <a:xfrm>
            <a:off x="810228" y="1287201"/>
            <a:ext cx="3246531" cy="4141326"/>
          </a:xfrm>
        </p:spPr>
        <p:txBody>
          <a:bodyPr/>
          <a:lstStyle/>
          <a:p>
            <a:r>
              <a:rPr lang="en-US"/>
              <a:t>Staff composition reports</a:t>
            </a:r>
          </a:p>
          <a:p>
            <a:pPr lvl="1"/>
            <a:r>
              <a:rPr lang="en-US"/>
              <a:t>Public documents that examine the composition of job classification and division by demography</a:t>
            </a:r>
          </a:p>
          <a:p>
            <a:r>
              <a:rPr lang="en-US"/>
              <a:t>Internal efforts </a:t>
            </a:r>
          </a:p>
          <a:p>
            <a:pPr lvl="1"/>
            <a:r>
              <a:rPr lang="en-US"/>
              <a:t>Produced results, but more effort was needed</a:t>
            </a:r>
          </a:p>
          <a:p>
            <a:r>
              <a:rPr lang="en-US"/>
              <a:t>Similar to our peers</a:t>
            </a:r>
          </a:p>
          <a:p>
            <a:pPr lvl="1"/>
            <a:r>
              <a:rPr lang="en-US"/>
              <a:t>But not the make-up of Baltimore</a:t>
            </a:r>
          </a:p>
        </p:txBody>
      </p:sp>
      <p:sp>
        <p:nvSpPr>
          <p:cNvPr id="4" name="Date Placeholder 3">
            <a:extLst>
              <a:ext uri="{FF2B5EF4-FFF2-40B4-BE49-F238E27FC236}">
                <a16:creationId xmlns:a16="http://schemas.microsoft.com/office/drawing/2014/main" id="{39C862B7-7FB9-443B-A743-E05CD8619759}"/>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05EA54AE-6F1D-41F7-BB7D-93339B4C7086}"/>
              </a:ext>
            </a:extLst>
          </p:cNvPr>
          <p:cNvSpPr>
            <a:spLocks noGrp="1"/>
          </p:cNvSpPr>
          <p:nvPr>
            <p:ph type="sldNum" sz="quarter" idx="12"/>
          </p:nvPr>
        </p:nvSpPr>
        <p:spPr/>
        <p:txBody>
          <a:bodyPr/>
          <a:lstStyle/>
          <a:p>
            <a:fld id="{D0DD910F-CB18-0442-838C-D854C7564373}" type="slidenum">
              <a:rPr lang="en-US" smtClean="0"/>
              <a:t>17</a:t>
            </a:fld>
            <a:endParaRPr lang="en-US"/>
          </a:p>
        </p:txBody>
      </p:sp>
      <p:pic>
        <p:nvPicPr>
          <p:cNvPr id="9" name="Picture 8" descr="A cover of the 2020 JHU staff composition. The background is white and a navy blue JHU crest is in the lower left-hand corner. ">
            <a:extLst>
              <a:ext uri="{FF2B5EF4-FFF2-40B4-BE49-F238E27FC236}">
                <a16:creationId xmlns:a16="http://schemas.microsoft.com/office/drawing/2014/main" id="{2786C8A6-901B-44B6-94FB-17FD17986B1D}"/>
              </a:ext>
            </a:extLst>
          </p:cNvPr>
          <p:cNvPicPr>
            <a:picLocks noChangeAspect="1"/>
          </p:cNvPicPr>
          <p:nvPr/>
        </p:nvPicPr>
        <p:blipFill>
          <a:blip r:embed="rId3"/>
          <a:stretch>
            <a:fillRect/>
          </a:stretch>
        </p:blipFill>
        <p:spPr>
          <a:xfrm>
            <a:off x="6907080" y="2291451"/>
            <a:ext cx="2352336" cy="3025455"/>
          </a:xfrm>
          <a:prstGeom prst="rect">
            <a:avLst/>
          </a:prstGeom>
        </p:spPr>
      </p:pic>
      <p:pic>
        <p:nvPicPr>
          <p:cNvPr id="11" name="Picture 10" descr="A cover of the 2022 JHU staff composition report. The background is navy blue and the title, &quot;JHU Report on Staff Composition&quot; is white.">
            <a:extLst>
              <a:ext uri="{FF2B5EF4-FFF2-40B4-BE49-F238E27FC236}">
                <a16:creationId xmlns:a16="http://schemas.microsoft.com/office/drawing/2014/main" id="{083BFC93-CC01-4024-B25A-E14B99E064E6}"/>
              </a:ext>
            </a:extLst>
          </p:cNvPr>
          <p:cNvPicPr>
            <a:picLocks noChangeAspect="1"/>
          </p:cNvPicPr>
          <p:nvPr/>
        </p:nvPicPr>
        <p:blipFill>
          <a:blip r:embed="rId4"/>
          <a:stretch>
            <a:fillRect/>
          </a:stretch>
        </p:blipFill>
        <p:spPr>
          <a:xfrm>
            <a:off x="9283265" y="2373071"/>
            <a:ext cx="2718235" cy="3025455"/>
          </a:xfrm>
          <a:prstGeom prst="rect">
            <a:avLst/>
          </a:prstGeom>
        </p:spPr>
      </p:pic>
      <p:pic>
        <p:nvPicPr>
          <p:cNvPr id="13" name="Picture 12" descr="A cover of the 2019 JHU staff composition and employee engagement report. The background is white and a transparent navy blue JHU crest is in the lower left-hand corner. &#10;&#10;">
            <a:extLst>
              <a:ext uri="{FF2B5EF4-FFF2-40B4-BE49-F238E27FC236}">
                <a16:creationId xmlns:a16="http://schemas.microsoft.com/office/drawing/2014/main" id="{CD5E07FE-7475-4F4C-B698-A3E7218C58DC}"/>
              </a:ext>
            </a:extLst>
          </p:cNvPr>
          <p:cNvPicPr>
            <a:picLocks noChangeAspect="1"/>
          </p:cNvPicPr>
          <p:nvPr/>
        </p:nvPicPr>
        <p:blipFill>
          <a:blip r:embed="rId5"/>
          <a:stretch>
            <a:fillRect/>
          </a:stretch>
        </p:blipFill>
        <p:spPr>
          <a:xfrm>
            <a:off x="4225349" y="2149831"/>
            <a:ext cx="2513141" cy="3248695"/>
          </a:xfrm>
          <a:prstGeom prst="rect">
            <a:avLst/>
          </a:prstGeom>
        </p:spPr>
      </p:pic>
    </p:spTree>
    <p:extLst>
      <p:ext uri="{BB962C8B-B14F-4D97-AF65-F5344CB8AC3E}">
        <p14:creationId xmlns:p14="http://schemas.microsoft.com/office/powerpoint/2010/main" val="35682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DC3F-242E-411E-9434-8479297596FB}"/>
              </a:ext>
            </a:extLst>
          </p:cNvPr>
          <p:cNvSpPr>
            <a:spLocks noGrp="1"/>
          </p:cNvSpPr>
          <p:nvPr>
            <p:ph type="title"/>
          </p:nvPr>
        </p:nvSpPr>
        <p:spPr/>
        <p:txBody>
          <a:bodyPr/>
          <a:lstStyle/>
          <a:p>
            <a:r>
              <a:rPr lang="en-US">
                <a:latin typeface="Tahoma"/>
                <a:ea typeface="Tahoma"/>
                <a:cs typeface="Tahoma"/>
              </a:rPr>
              <a:t>Strategic Planning: Understanding the System - Addressing Root Causes</a:t>
            </a:r>
          </a:p>
        </p:txBody>
      </p:sp>
      <p:sp>
        <p:nvSpPr>
          <p:cNvPr id="3" name="Content Placeholder 2">
            <a:extLst>
              <a:ext uri="{FF2B5EF4-FFF2-40B4-BE49-F238E27FC236}">
                <a16:creationId xmlns:a16="http://schemas.microsoft.com/office/drawing/2014/main" id="{12C17A4B-1B46-4FE2-AF3E-E2409281C941}"/>
              </a:ext>
            </a:extLst>
          </p:cNvPr>
          <p:cNvSpPr>
            <a:spLocks noGrp="1"/>
          </p:cNvSpPr>
          <p:nvPr>
            <p:ph idx="1"/>
          </p:nvPr>
        </p:nvSpPr>
        <p:spPr>
          <a:xfrm>
            <a:off x="810228" y="1287201"/>
            <a:ext cx="5434455" cy="4141326"/>
          </a:xfrm>
        </p:spPr>
        <p:txBody>
          <a:bodyPr/>
          <a:lstStyle/>
          <a:p>
            <a:r>
              <a:rPr lang="en-US" dirty="0"/>
              <a:t>Faculty Diversity </a:t>
            </a:r>
          </a:p>
          <a:p>
            <a:r>
              <a:rPr lang="en-US" dirty="0"/>
              <a:t>Many in the STEM fields argue the pool is small (# of PhDs in STEM fields per year)</a:t>
            </a:r>
          </a:p>
          <a:p>
            <a:r>
              <a:rPr lang="en-US" dirty="0"/>
              <a:t>If the pool is small (root cause), there are multiple solutions</a:t>
            </a:r>
          </a:p>
          <a:p>
            <a:pPr lvl="1"/>
            <a:r>
              <a:rPr lang="en-US" dirty="0"/>
              <a:t>Make the pool bigger (VTSI)</a:t>
            </a:r>
          </a:p>
          <a:p>
            <a:pPr lvl="1"/>
            <a:r>
              <a:rPr lang="en-US" dirty="0"/>
              <a:t>Make the pool more robust</a:t>
            </a:r>
          </a:p>
          <a:p>
            <a:pPr lvl="1"/>
            <a:r>
              <a:rPr lang="en-US" dirty="0"/>
              <a:t>Invest in growing the pool</a:t>
            </a:r>
          </a:p>
          <a:p>
            <a:r>
              <a:rPr lang="en-US" dirty="0"/>
              <a:t>Led to dual investments into Graduate and Faculty development</a:t>
            </a:r>
          </a:p>
          <a:p>
            <a:pPr lvl="3"/>
            <a:endParaRPr lang="en-US" dirty="0"/>
          </a:p>
        </p:txBody>
      </p:sp>
      <p:sp>
        <p:nvSpPr>
          <p:cNvPr id="4" name="Date Placeholder 3">
            <a:extLst>
              <a:ext uri="{FF2B5EF4-FFF2-40B4-BE49-F238E27FC236}">
                <a16:creationId xmlns:a16="http://schemas.microsoft.com/office/drawing/2014/main" id="{1B5EE2E9-000A-4700-A022-0DF52F26D11B}"/>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59F7166C-78CC-4C87-92DC-4057F64A258A}"/>
              </a:ext>
            </a:extLst>
          </p:cNvPr>
          <p:cNvSpPr>
            <a:spLocks noGrp="1"/>
          </p:cNvSpPr>
          <p:nvPr>
            <p:ph type="sldNum" sz="quarter" idx="12"/>
          </p:nvPr>
        </p:nvSpPr>
        <p:spPr/>
        <p:txBody>
          <a:bodyPr/>
          <a:lstStyle/>
          <a:p>
            <a:fld id="{D0DD910F-CB18-0442-838C-D854C7564373}" type="slidenum">
              <a:rPr lang="en-US" smtClean="0"/>
              <a:t>18</a:t>
            </a:fld>
            <a:endParaRPr lang="en-US"/>
          </a:p>
        </p:txBody>
      </p:sp>
      <p:graphicFrame>
        <p:nvGraphicFramePr>
          <p:cNvPr id="6" name="Diagram 5" descr="A circular graphic of the academic cycle of PhD students to faculty. The graphic displays the impact of increasing scholars from underrepresented backgrounds in graduate schools and professoriate. ">
            <a:extLst>
              <a:ext uri="{FF2B5EF4-FFF2-40B4-BE49-F238E27FC236}">
                <a16:creationId xmlns:a16="http://schemas.microsoft.com/office/drawing/2014/main" id="{EC3B46F3-3CAA-4049-8A57-A9F93392087F}"/>
              </a:ext>
            </a:extLst>
          </p:cNvPr>
          <p:cNvGraphicFramePr/>
          <p:nvPr>
            <p:extLst>
              <p:ext uri="{D42A27DB-BD31-4B8C-83A1-F6EECF244321}">
                <p14:modId xmlns:p14="http://schemas.microsoft.com/office/powerpoint/2010/main" val="1112558562"/>
              </p:ext>
            </p:extLst>
          </p:nvPr>
        </p:nvGraphicFramePr>
        <p:xfrm>
          <a:off x="6212468" y="1287201"/>
          <a:ext cx="5115932" cy="3751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456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7104-7CAB-4B30-AC72-C3700390757C}"/>
              </a:ext>
            </a:extLst>
          </p:cNvPr>
          <p:cNvSpPr>
            <a:spLocks noGrp="1"/>
          </p:cNvSpPr>
          <p:nvPr>
            <p:ph type="title"/>
          </p:nvPr>
        </p:nvSpPr>
        <p:spPr>
          <a:xfrm>
            <a:off x="810228" y="204486"/>
            <a:ext cx="10518172" cy="906684"/>
          </a:xfrm>
        </p:spPr>
        <p:txBody>
          <a:bodyPr vert="horz" lIns="91440" tIns="45720" rIns="91440" bIns="45720" rtlCol="0" anchor="b" anchorCtr="0">
            <a:normAutofit/>
          </a:bodyPr>
          <a:lstStyle/>
          <a:p>
            <a:r>
              <a:rPr lang="en-US"/>
              <a:t>Strategic Planning: Identifying Your Systems</a:t>
            </a:r>
          </a:p>
        </p:txBody>
      </p:sp>
      <p:pic>
        <p:nvPicPr>
          <p:cNvPr id="15" name="Picture 14" descr="Top view of cubes connected with black lines">
            <a:extLst>
              <a:ext uri="{FF2B5EF4-FFF2-40B4-BE49-F238E27FC236}">
                <a16:creationId xmlns:a16="http://schemas.microsoft.com/office/drawing/2014/main" id="{B3DBA0E9-8491-60C9-7B33-9E758BBFA64E}"/>
              </a:ext>
            </a:extLst>
          </p:cNvPr>
          <p:cNvPicPr>
            <a:picLocks noChangeAspect="1"/>
          </p:cNvPicPr>
          <p:nvPr/>
        </p:nvPicPr>
        <p:blipFill rotWithShape="1">
          <a:blip r:embed="rId3"/>
          <a:srcRect t="9512" r="20" b="20"/>
          <a:stretch/>
        </p:blipFill>
        <p:spPr>
          <a:xfrm>
            <a:off x="810228" y="1935082"/>
            <a:ext cx="5147659" cy="3493444"/>
          </a:xfrm>
          <a:prstGeom prst="rect">
            <a:avLst/>
          </a:prstGeom>
          <a:noFill/>
        </p:spPr>
      </p:pic>
      <p:sp>
        <p:nvSpPr>
          <p:cNvPr id="5" name="Content Placeholder 4">
            <a:extLst>
              <a:ext uri="{FF2B5EF4-FFF2-40B4-BE49-F238E27FC236}">
                <a16:creationId xmlns:a16="http://schemas.microsoft.com/office/drawing/2014/main" id="{8162B5FD-840C-DBEF-5F69-3BB64E91F79F}"/>
              </a:ext>
            </a:extLst>
          </p:cNvPr>
          <p:cNvSpPr>
            <a:spLocks noGrp="1"/>
          </p:cNvSpPr>
          <p:nvPr>
            <p:ph sz="half" idx="2"/>
          </p:nvPr>
        </p:nvSpPr>
        <p:spPr>
          <a:xfrm>
            <a:off x="6132512" y="1935082"/>
            <a:ext cx="5195888" cy="3493444"/>
          </a:xfrm>
        </p:spPr>
        <p:txBody>
          <a:bodyPr vert="horz" lIns="91440" tIns="45720" rIns="91440" bIns="45720" rtlCol="0" anchor="t">
            <a:normAutofit/>
          </a:bodyPr>
          <a:lstStyle/>
          <a:p>
            <a:r>
              <a:rPr lang="en-US">
                <a:latin typeface="Tahoma"/>
                <a:ea typeface="Tahoma"/>
                <a:cs typeface="Tahoma"/>
              </a:rPr>
              <a:t>Group Work</a:t>
            </a:r>
          </a:p>
          <a:p>
            <a:pPr lvl="1"/>
            <a:r>
              <a:rPr lang="en-US">
                <a:latin typeface="Tahoma"/>
                <a:ea typeface="Tahoma"/>
                <a:cs typeface="Tahoma"/>
              </a:rPr>
              <a:t>What systems could your strategic plan help address?</a:t>
            </a:r>
          </a:p>
          <a:p>
            <a:pPr lvl="1"/>
            <a:r>
              <a:rPr lang="en-US">
                <a:latin typeface="Tahoma"/>
                <a:ea typeface="Tahoma"/>
                <a:cs typeface="Tahoma"/>
              </a:rPr>
              <a:t>Are there easily identifiable root cause issues (e.g., barriers to inclusion) within these systems?</a:t>
            </a:r>
          </a:p>
          <a:p>
            <a:pPr lvl="1"/>
            <a:r>
              <a:rPr lang="en-US">
                <a:latin typeface="Tahoma"/>
                <a:ea typeface="Tahoma"/>
                <a:cs typeface="Tahoma"/>
              </a:rPr>
              <a:t>What are the intersections of your institution's DEI principles with the systems and root cause issues you've identified?</a:t>
            </a:r>
            <a:endParaRPr lang="en-US"/>
          </a:p>
        </p:txBody>
      </p:sp>
      <p:sp>
        <p:nvSpPr>
          <p:cNvPr id="19" name="Text Placeholder 4">
            <a:extLst>
              <a:ext uri="{FF2B5EF4-FFF2-40B4-BE49-F238E27FC236}">
                <a16:creationId xmlns:a16="http://schemas.microsoft.com/office/drawing/2014/main" id="{BA05F8FF-AF3A-524D-2042-C8B36DF0A850}"/>
              </a:ext>
            </a:extLst>
          </p:cNvPr>
          <p:cNvSpPr>
            <a:spLocks noGrp="1"/>
          </p:cNvSpPr>
          <p:nvPr>
            <p:ph type="body" idx="13"/>
          </p:nvPr>
        </p:nvSpPr>
        <p:spPr>
          <a:xfrm>
            <a:off x="800100" y="1111170"/>
            <a:ext cx="5157787" cy="823912"/>
          </a:xfrm>
        </p:spPr>
        <p:txBody>
          <a:bodyPr/>
          <a:lstStyle/>
          <a:p>
            <a:endParaRPr lang="en-US"/>
          </a:p>
        </p:txBody>
      </p:sp>
      <p:sp>
        <p:nvSpPr>
          <p:cNvPr id="21" name="Text Placeholder 5">
            <a:extLst>
              <a:ext uri="{FF2B5EF4-FFF2-40B4-BE49-F238E27FC236}">
                <a16:creationId xmlns:a16="http://schemas.microsoft.com/office/drawing/2014/main" id="{A44253A9-288A-62AB-B440-39D229181CB3}"/>
              </a:ext>
            </a:extLst>
          </p:cNvPr>
          <p:cNvSpPr>
            <a:spLocks noGrp="1"/>
          </p:cNvSpPr>
          <p:nvPr>
            <p:ph type="body" sz="quarter" idx="3"/>
          </p:nvPr>
        </p:nvSpPr>
        <p:spPr>
          <a:xfrm>
            <a:off x="6132512" y="1111170"/>
            <a:ext cx="5183188" cy="823912"/>
          </a:xfrm>
        </p:spPr>
        <p:txBody>
          <a:bodyPr/>
          <a:lstStyle/>
          <a:p>
            <a:endParaRPr lang="en-US"/>
          </a:p>
        </p:txBody>
      </p:sp>
      <p:sp>
        <p:nvSpPr>
          <p:cNvPr id="3" name="Date Placeholder 2">
            <a:extLst>
              <a:ext uri="{FF2B5EF4-FFF2-40B4-BE49-F238E27FC236}">
                <a16:creationId xmlns:a16="http://schemas.microsoft.com/office/drawing/2014/main" id="{A68D8EC3-113B-4739-A33D-7E5F1199B3B3}"/>
              </a:ext>
            </a:extLst>
          </p:cNvPr>
          <p:cNvSpPr>
            <a:spLocks noGrp="1"/>
          </p:cNvSpPr>
          <p:nvPr>
            <p:ph type="dt" sz="half" idx="10"/>
          </p:nvPr>
        </p:nvSpPr>
        <p:spPr>
          <a:xfrm>
            <a:off x="9416315" y="6248400"/>
            <a:ext cx="1912085" cy="357505"/>
          </a:xfrm>
        </p:spPr>
        <p:txBody>
          <a:bodyPr anchor="ctr">
            <a:normAutofit/>
          </a:bodyPr>
          <a:lstStyle/>
          <a:p>
            <a:pPr>
              <a:spcAft>
                <a:spcPts val="600"/>
              </a:spcAft>
            </a:pPr>
            <a:fld id="{A334FBF4-62D7-BF4B-9691-0C7D28A55B8E}" type="datetime4">
              <a:rPr lang="en-US" smtClean="0"/>
              <a:pPr>
                <a:spcAft>
                  <a:spcPts val="600"/>
                </a:spcAft>
              </a:pPr>
              <a:t>July 7, 2023</a:t>
            </a:fld>
            <a:endParaRPr lang="en-US"/>
          </a:p>
        </p:txBody>
      </p:sp>
      <p:sp>
        <p:nvSpPr>
          <p:cNvPr id="4" name="Slide Number Placeholder 3">
            <a:extLst>
              <a:ext uri="{FF2B5EF4-FFF2-40B4-BE49-F238E27FC236}">
                <a16:creationId xmlns:a16="http://schemas.microsoft.com/office/drawing/2014/main" id="{8D626744-C58C-4681-A489-B7D2FD576B06}"/>
              </a:ext>
            </a:extLst>
          </p:cNvPr>
          <p:cNvSpPr>
            <a:spLocks noGrp="1"/>
          </p:cNvSpPr>
          <p:nvPr>
            <p:ph type="sldNum" sz="quarter" idx="12"/>
          </p:nvPr>
        </p:nvSpPr>
        <p:spPr>
          <a:xfrm>
            <a:off x="11518900" y="6248401"/>
            <a:ext cx="482600" cy="289904"/>
          </a:xfrm>
        </p:spPr>
        <p:txBody>
          <a:bodyPr anchor="ctr">
            <a:normAutofit/>
          </a:bodyPr>
          <a:lstStyle/>
          <a:p>
            <a:pPr>
              <a:spcAft>
                <a:spcPts val="600"/>
              </a:spcAft>
            </a:pPr>
            <a:fld id="{D0DD910F-CB18-0442-838C-D854C7564373}" type="slidenum">
              <a:rPr lang="en-US" smtClean="0"/>
              <a:pPr>
                <a:spcAft>
                  <a:spcPts val="600"/>
                </a:spcAft>
              </a:pPr>
              <a:t>19</a:t>
            </a:fld>
            <a:endParaRPr lang="en-US"/>
          </a:p>
        </p:txBody>
      </p:sp>
    </p:spTree>
    <p:extLst>
      <p:ext uri="{BB962C8B-B14F-4D97-AF65-F5344CB8AC3E}">
        <p14:creationId xmlns:p14="http://schemas.microsoft.com/office/powerpoint/2010/main" val="55747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5E1F2F-E259-4EA8-9FFD-3A10AF541859}"/>
              </a:ext>
            </a:extLst>
          </p:cNvPr>
          <p:cNvSpPr>
            <a:spLocks noGrp="1"/>
          </p:cNvSpPr>
          <p:nvPr>
            <p:ph idx="1"/>
          </p:nvPr>
        </p:nvSpPr>
        <p:spPr>
          <a:xfrm>
            <a:off x="210153" y="153726"/>
            <a:ext cx="11810397" cy="5274801"/>
          </a:xfrm>
        </p:spPr>
        <p:txBody>
          <a:bodyPr vert="horz" lIns="91440" tIns="45720" rIns="91440" bIns="45720" rtlCol="0" anchor="t">
            <a:normAutofit/>
          </a:bodyPr>
          <a:lstStyle/>
          <a:p>
            <a:pPr algn="ctr">
              <a:buNone/>
            </a:pPr>
            <a:endParaRPr lang="en-US" sz="4300" i="1" baseline="30000" dirty="0">
              <a:solidFill>
                <a:srgbClr val="0070B9"/>
              </a:solidFill>
              <a:latin typeface="Tahoma"/>
              <a:ea typeface="Tahoma"/>
              <a:cs typeface="Tahoma"/>
            </a:endParaRPr>
          </a:p>
          <a:p>
            <a:pPr algn="ctr">
              <a:buNone/>
            </a:pPr>
            <a:endParaRPr lang="en-US" sz="4300" i="1" baseline="30000" dirty="0">
              <a:solidFill>
                <a:srgbClr val="0070B9"/>
              </a:solidFill>
              <a:latin typeface="Tahoma"/>
              <a:ea typeface="Tahoma"/>
              <a:cs typeface="Tahoma"/>
            </a:endParaRPr>
          </a:p>
          <a:p>
            <a:pPr algn="ctr">
              <a:buNone/>
            </a:pPr>
            <a:endParaRPr lang="en-US" sz="6000" i="1" baseline="30000" dirty="0">
              <a:solidFill>
                <a:srgbClr val="0070B9"/>
              </a:solidFill>
              <a:latin typeface="Tahoma"/>
              <a:ea typeface="Tahoma"/>
              <a:cs typeface="Tahoma"/>
            </a:endParaRPr>
          </a:p>
          <a:p>
            <a:pPr algn="ctr">
              <a:buNone/>
            </a:pPr>
            <a:r>
              <a:rPr lang="en-US" sz="6000" i="1" baseline="30000" dirty="0">
                <a:solidFill>
                  <a:srgbClr val="0070B9"/>
                </a:solidFill>
                <a:latin typeface="Tahoma"/>
                <a:ea typeface="Tahoma"/>
                <a:cs typeface="Tahoma"/>
              </a:rPr>
              <a:t>“…the most important capital that any university has, human capital</a:t>
            </a:r>
            <a:r>
              <a:rPr lang="en-US" sz="4400" i="1" baseline="30000" dirty="0">
                <a:solidFill>
                  <a:srgbClr val="0070B9"/>
                </a:solidFill>
                <a:latin typeface="Tahoma"/>
                <a:ea typeface="Tahoma"/>
                <a:cs typeface="Tahoma"/>
              </a:rPr>
              <a:t>1</a:t>
            </a:r>
            <a:r>
              <a:rPr lang="en-US" sz="6000" i="1" baseline="30000" dirty="0">
                <a:solidFill>
                  <a:srgbClr val="0070B9"/>
                </a:solidFill>
                <a:latin typeface="Tahoma"/>
                <a:ea typeface="Tahoma"/>
                <a:cs typeface="Tahoma"/>
              </a:rPr>
              <a:t>.” </a:t>
            </a:r>
            <a:endParaRPr lang="en-US" sz="6000" baseline="30000" dirty="0">
              <a:solidFill>
                <a:srgbClr val="0070B9"/>
              </a:solidFill>
              <a:latin typeface="Tahoma"/>
              <a:ea typeface="Tahoma"/>
              <a:cs typeface="Tahoma"/>
            </a:endParaRPr>
          </a:p>
          <a:p>
            <a:pPr marL="0" indent="0">
              <a:buNone/>
            </a:pPr>
            <a:endParaRPr lang="en-US" baseline="30000" dirty="0">
              <a:solidFill>
                <a:schemeClr val="tx1"/>
              </a:solidFill>
            </a:endParaRPr>
          </a:p>
          <a:p>
            <a:pPr marL="0" indent="0">
              <a:buNone/>
            </a:pPr>
            <a:endParaRPr lang="en-US" baseline="30000" dirty="0">
              <a:solidFill>
                <a:schemeClr val="tx1"/>
              </a:solidFill>
              <a:latin typeface="Tahoma"/>
              <a:ea typeface="Tahoma"/>
              <a:cs typeface="Tahoma"/>
            </a:endParaRPr>
          </a:p>
          <a:p>
            <a:pPr marL="0" indent="0">
              <a:buNone/>
            </a:pPr>
            <a:endParaRPr lang="en-US" baseline="30000" dirty="0">
              <a:solidFill>
                <a:schemeClr val="tx1"/>
              </a:solidFill>
              <a:latin typeface="Tahoma"/>
              <a:ea typeface="Tahoma"/>
              <a:cs typeface="Tahoma"/>
            </a:endParaRPr>
          </a:p>
          <a:p>
            <a:pPr marL="0" indent="0">
              <a:buNone/>
            </a:pPr>
            <a:endParaRPr lang="en-US" baseline="30000" dirty="0">
              <a:solidFill>
                <a:schemeClr val="tx1"/>
              </a:solidFill>
              <a:latin typeface="Tahoma"/>
              <a:ea typeface="Tahoma"/>
              <a:cs typeface="Tahoma"/>
            </a:endParaRPr>
          </a:p>
          <a:p>
            <a:pPr algn="l"/>
            <a:r>
              <a:rPr lang="en-US" baseline="30000" dirty="0">
                <a:solidFill>
                  <a:schemeClr val="tx1"/>
                </a:solidFill>
                <a:latin typeface="Tahoma"/>
                <a:ea typeface="Tahoma"/>
                <a:cs typeface="Tahoma"/>
              </a:rPr>
              <a:t>1</a:t>
            </a:r>
            <a:r>
              <a:rPr lang="en-US" dirty="0">
                <a:solidFill>
                  <a:schemeClr val="tx1"/>
                </a:solidFill>
                <a:latin typeface="Tahoma"/>
                <a:ea typeface="Tahoma"/>
                <a:cs typeface="Tahoma"/>
              </a:rPr>
              <a:t> Young, Anderson, &amp; Stewart (2015)</a:t>
            </a:r>
            <a:endParaRPr lang="en-US" baseline="30000" dirty="0">
              <a:solidFill>
                <a:schemeClr val="tx1"/>
              </a:solidFill>
              <a:latin typeface="Tahoma"/>
              <a:ea typeface="Tahoma"/>
              <a:cs typeface="Tahoma"/>
            </a:endParaRPr>
          </a:p>
        </p:txBody>
      </p:sp>
      <p:sp>
        <p:nvSpPr>
          <p:cNvPr id="2" name="Title 1">
            <a:extLst>
              <a:ext uri="{FF2B5EF4-FFF2-40B4-BE49-F238E27FC236}">
                <a16:creationId xmlns:a16="http://schemas.microsoft.com/office/drawing/2014/main" id="{6499F6AC-15BD-4DD3-9C89-887D9AA55298}"/>
              </a:ext>
            </a:extLst>
          </p:cNvPr>
          <p:cNvSpPr>
            <a:spLocks noGrp="1"/>
          </p:cNvSpPr>
          <p:nvPr>
            <p:ph type="title"/>
          </p:nvPr>
        </p:nvSpPr>
        <p:spPr>
          <a:xfrm>
            <a:off x="810228" y="-906684"/>
            <a:ext cx="10518172" cy="906684"/>
          </a:xfrm>
        </p:spPr>
        <p:txBody>
          <a:bodyPr vert="horz" lIns="91440" tIns="45720" rIns="91440" bIns="45720" rtlCol="0" anchor="b" anchorCtr="0">
            <a:normAutofit/>
          </a:bodyPr>
          <a:lstStyle/>
          <a:p>
            <a:r>
              <a:rPr lang="en-US" dirty="0"/>
              <a:t>No slide title</a:t>
            </a:r>
          </a:p>
        </p:txBody>
      </p:sp>
    </p:spTree>
    <p:extLst>
      <p:ext uri="{BB962C8B-B14F-4D97-AF65-F5344CB8AC3E}">
        <p14:creationId xmlns:p14="http://schemas.microsoft.com/office/powerpoint/2010/main" val="1917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227E-7D86-67CE-B998-CB6CEFB8329E}"/>
              </a:ext>
            </a:extLst>
          </p:cNvPr>
          <p:cNvSpPr>
            <a:spLocks noGrp="1"/>
          </p:cNvSpPr>
          <p:nvPr>
            <p:ph type="title"/>
          </p:nvPr>
        </p:nvSpPr>
        <p:spPr/>
        <p:txBody>
          <a:bodyPr/>
          <a:lstStyle/>
          <a:p>
            <a:r>
              <a:rPr lang="en-US">
                <a:latin typeface="Tahoma"/>
                <a:ea typeface="Tahoma"/>
                <a:cs typeface="Tahoma"/>
              </a:rPr>
              <a:t>Refining The Plan</a:t>
            </a:r>
            <a:endParaRPr lang="en-US"/>
          </a:p>
        </p:txBody>
      </p:sp>
      <p:sp>
        <p:nvSpPr>
          <p:cNvPr id="7" name="Date Placeholder 6">
            <a:extLst>
              <a:ext uri="{FF2B5EF4-FFF2-40B4-BE49-F238E27FC236}">
                <a16:creationId xmlns:a16="http://schemas.microsoft.com/office/drawing/2014/main" id="{EA3B539C-A5D0-30C3-E4F4-CB4BA1882930}"/>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8" name="Slide Number Placeholder 7">
            <a:extLst>
              <a:ext uri="{FF2B5EF4-FFF2-40B4-BE49-F238E27FC236}">
                <a16:creationId xmlns:a16="http://schemas.microsoft.com/office/drawing/2014/main" id="{FC214123-375B-A8B2-D989-2F50C5096A37}"/>
              </a:ext>
            </a:extLst>
          </p:cNvPr>
          <p:cNvSpPr>
            <a:spLocks noGrp="1"/>
          </p:cNvSpPr>
          <p:nvPr>
            <p:ph type="sldNum" sz="quarter" idx="12"/>
          </p:nvPr>
        </p:nvSpPr>
        <p:spPr/>
        <p:txBody>
          <a:bodyPr/>
          <a:lstStyle/>
          <a:p>
            <a:fld id="{D0DD910F-CB18-0442-838C-D854C7564373}" type="slidenum">
              <a:rPr lang="en-US" smtClean="0"/>
              <a:t>20</a:t>
            </a:fld>
            <a:endParaRPr lang="en-US"/>
          </a:p>
        </p:txBody>
      </p:sp>
    </p:spTree>
    <p:extLst>
      <p:ext uri="{BB962C8B-B14F-4D97-AF65-F5344CB8AC3E}">
        <p14:creationId xmlns:p14="http://schemas.microsoft.com/office/powerpoint/2010/main" val="146757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226E-4EF8-44E6-93DA-84F834102B4F}"/>
              </a:ext>
            </a:extLst>
          </p:cNvPr>
          <p:cNvSpPr>
            <a:spLocks noGrp="1"/>
          </p:cNvSpPr>
          <p:nvPr>
            <p:ph type="title"/>
          </p:nvPr>
        </p:nvSpPr>
        <p:spPr>
          <a:xfrm>
            <a:off x="867378" y="185436"/>
            <a:ext cx="10518172" cy="906684"/>
          </a:xfrm>
        </p:spPr>
        <p:txBody>
          <a:bodyPr/>
          <a:lstStyle/>
          <a:p>
            <a:r>
              <a:rPr lang="en-US">
                <a:latin typeface="Tahoma"/>
                <a:ea typeface="Tahoma"/>
                <a:cs typeface="Tahoma"/>
              </a:rPr>
              <a:t>Refining the Plan: Task Force Review Cycles</a:t>
            </a:r>
            <a:endParaRPr lang="en-US"/>
          </a:p>
        </p:txBody>
      </p:sp>
      <p:sp>
        <p:nvSpPr>
          <p:cNvPr id="4" name="Date Placeholder 3">
            <a:extLst>
              <a:ext uri="{FF2B5EF4-FFF2-40B4-BE49-F238E27FC236}">
                <a16:creationId xmlns:a16="http://schemas.microsoft.com/office/drawing/2014/main" id="{32CB40E2-3366-4601-BA89-DA00A64B3F44}"/>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C787AE30-C550-4E88-BE43-08D205A5F9A3}"/>
              </a:ext>
            </a:extLst>
          </p:cNvPr>
          <p:cNvSpPr>
            <a:spLocks noGrp="1"/>
          </p:cNvSpPr>
          <p:nvPr>
            <p:ph type="sldNum" sz="quarter" idx="12"/>
          </p:nvPr>
        </p:nvSpPr>
        <p:spPr/>
        <p:txBody>
          <a:bodyPr/>
          <a:lstStyle/>
          <a:p>
            <a:fld id="{D0DD910F-CB18-0442-838C-D854C7564373}" type="slidenum">
              <a:rPr lang="en-US" smtClean="0"/>
              <a:t>21</a:t>
            </a:fld>
            <a:endParaRPr lang="en-US"/>
          </a:p>
        </p:txBody>
      </p:sp>
      <p:sp>
        <p:nvSpPr>
          <p:cNvPr id="7" name="Content Placeholder 6">
            <a:extLst>
              <a:ext uri="{FF2B5EF4-FFF2-40B4-BE49-F238E27FC236}">
                <a16:creationId xmlns:a16="http://schemas.microsoft.com/office/drawing/2014/main" id="{21DA6785-17F7-8273-4E70-7690B1FB020A}"/>
              </a:ext>
            </a:extLst>
          </p:cNvPr>
          <p:cNvSpPr>
            <a:spLocks noGrp="1"/>
          </p:cNvSpPr>
          <p:nvPr>
            <p:ph idx="1"/>
          </p:nvPr>
        </p:nvSpPr>
        <p:spPr>
          <a:xfrm>
            <a:off x="686403" y="1096701"/>
            <a:ext cx="10743597" cy="4589001"/>
          </a:xfrm>
        </p:spPr>
        <p:txBody>
          <a:bodyPr vert="horz" lIns="91440" tIns="45720" rIns="91440" bIns="45720" rtlCol="0" anchor="t">
            <a:normAutofit fontScale="92500" lnSpcReduction="20000"/>
          </a:bodyPr>
          <a:lstStyle/>
          <a:p>
            <a:pPr marL="0" indent="0">
              <a:buNone/>
            </a:pPr>
            <a:r>
              <a:rPr lang="en-US">
                <a:latin typeface="Tahoma"/>
                <a:ea typeface="Tahoma"/>
                <a:cs typeface="Tahoma"/>
              </a:rPr>
              <a:t>Cycle 1</a:t>
            </a:r>
            <a:endParaRPr lang="en-US"/>
          </a:p>
          <a:p>
            <a:pPr lvl="1"/>
            <a:r>
              <a:rPr lang="en-US">
                <a:latin typeface="Tahoma"/>
                <a:ea typeface="Tahoma"/>
                <a:cs typeface="Tahoma"/>
              </a:rPr>
              <a:t>3-5 preliminary goals per workgroup </a:t>
            </a:r>
          </a:p>
          <a:p>
            <a:pPr lvl="2"/>
            <a:r>
              <a:rPr lang="en-US">
                <a:latin typeface="Tahoma"/>
                <a:ea typeface="Tahoma"/>
                <a:cs typeface="Tahoma"/>
              </a:rPr>
              <a:t>Include metrics</a:t>
            </a:r>
            <a:endParaRPr lang="en-US"/>
          </a:p>
          <a:p>
            <a:pPr lvl="2"/>
            <a:r>
              <a:rPr lang="en-US">
                <a:latin typeface="Tahoma"/>
                <a:ea typeface="Tahoma"/>
                <a:cs typeface="Tahoma"/>
              </a:rPr>
              <a:t>Identify responsible agents</a:t>
            </a:r>
            <a:endParaRPr lang="en-US"/>
          </a:p>
          <a:p>
            <a:pPr lvl="2"/>
            <a:r>
              <a:rPr lang="en-US">
                <a:latin typeface="Tahoma"/>
                <a:ea typeface="Tahoma"/>
                <a:cs typeface="Tahoma"/>
              </a:rPr>
              <a:t>Offer anticipated timeline </a:t>
            </a:r>
            <a:endParaRPr lang="en-US"/>
          </a:p>
          <a:p>
            <a:r>
              <a:rPr lang="en-US">
                <a:latin typeface="Tahoma"/>
                <a:ea typeface="Tahoma"/>
                <a:cs typeface="Tahoma"/>
              </a:rPr>
              <a:t>Cycle 2</a:t>
            </a:r>
          </a:p>
          <a:p>
            <a:pPr lvl="1"/>
            <a:r>
              <a:rPr lang="en-US">
                <a:latin typeface="Tahoma"/>
                <a:ea typeface="Tahoma"/>
                <a:cs typeface="Tahoma"/>
              </a:rPr>
              <a:t>2-3 refined goals per workgroup </a:t>
            </a:r>
            <a:endParaRPr lang="en-US"/>
          </a:p>
          <a:p>
            <a:pPr lvl="2"/>
            <a:r>
              <a:rPr lang="en-US">
                <a:latin typeface="Tahoma"/>
                <a:ea typeface="Tahoma"/>
                <a:cs typeface="Tahoma"/>
              </a:rPr>
              <a:t>Include metrics</a:t>
            </a:r>
            <a:endParaRPr lang="en-US"/>
          </a:p>
          <a:p>
            <a:pPr lvl="2"/>
            <a:r>
              <a:rPr lang="en-US">
                <a:latin typeface="Tahoma"/>
                <a:ea typeface="Tahoma"/>
                <a:cs typeface="Tahoma"/>
              </a:rPr>
              <a:t>Refinement of responsible agents</a:t>
            </a:r>
            <a:endParaRPr lang="en-US"/>
          </a:p>
          <a:p>
            <a:pPr lvl="2"/>
            <a:r>
              <a:rPr lang="en-US">
                <a:latin typeface="Tahoma"/>
                <a:ea typeface="Tahoma"/>
                <a:cs typeface="Tahoma"/>
              </a:rPr>
              <a:t>Clearer delineation of timeline</a:t>
            </a:r>
            <a:endParaRPr lang="en-US"/>
          </a:p>
          <a:p>
            <a:pPr lvl="2"/>
            <a:r>
              <a:rPr lang="en-US">
                <a:latin typeface="Tahoma"/>
                <a:ea typeface="Tahoma"/>
                <a:cs typeface="Tahoma"/>
              </a:rPr>
              <a:t>Recommend assessment plan </a:t>
            </a:r>
            <a:endParaRPr lang="en-US"/>
          </a:p>
          <a:p>
            <a:r>
              <a:rPr lang="en-US">
                <a:latin typeface="Tahoma"/>
                <a:ea typeface="Tahoma"/>
                <a:cs typeface="Tahoma"/>
              </a:rPr>
              <a:t>Cycle 3</a:t>
            </a:r>
          </a:p>
          <a:p>
            <a:pPr lvl="1"/>
            <a:r>
              <a:rPr lang="en-US">
                <a:latin typeface="Tahoma"/>
                <a:ea typeface="Tahoma"/>
                <a:cs typeface="Tahoma"/>
              </a:rPr>
              <a:t>2-3 finalized goals per work group inclusive of:</a:t>
            </a:r>
            <a:endParaRPr lang="en-US"/>
          </a:p>
          <a:p>
            <a:pPr lvl="2"/>
            <a:r>
              <a:rPr lang="en-US">
                <a:latin typeface="Tahoma"/>
                <a:ea typeface="Tahoma"/>
                <a:cs typeface="Tahoma"/>
              </a:rPr>
              <a:t>Defined metrics</a:t>
            </a:r>
            <a:endParaRPr lang="en-US"/>
          </a:p>
          <a:p>
            <a:pPr lvl="2"/>
            <a:r>
              <a:rPr lang="en-US">
                <a:latin typeface="Tahoma"/>
                <a:ea typeface="Tahoma"/>
                <a:cs typeface="Tahoma"/>
              </a:rPr>
              <a:t>Identified and named responsible agents</a:t>
            </a:r>
            <a:endParaRPr lang="en-US"/>
          </a:p>
          <a:p>
            <a:pPr lvl="2"/>
            <a:r>
              <a:rPr lang="en-US">
                <a:latin typeface="Tahoma"/>
                <a:ea typeface="Tahoma"/>
                <a:cs typeface="Tahoma"/>
              </a:rPr>
              <a:t>Explicit timeline</a:t>
            </a:r>
            <a:endParaRPr lang="en-US"/>
          </a:p>
          <a:p>
            <a:pPr lvl="2"/>
            <a:r>
              <a:rPr lang="en-US">
                <a:latin typeface="Tahoma"/>
                <a:ea typeface="Tahoma"/>
                <a:cs typeface="Tahoma"/>
              </a:rPr>
              <a:t>Robust assessment plan</a:t>
            </a:r>
            <a:endParaRPr lang="en-US"/>
          </a:p>
          <a:p>
            <a:pPr lvl="2"/>
            <a:r>
              <a:rPr lang="en-US">
                <a:latin typeface="Tahoma"/>
                <a:ea typeface="Tahoma"/>
                <a:cs typeface="Tahoma"/>
              </a:rPr>
              <a:t>Anticipated budget </a:t>
            </a:r>
            <a:endParaRPr lang="en-US"/>
          </a:p>
        </p:txBody>
      </p:sp>
    </p:spTree>
    <p:extLst>
      <p:ext uri="{BB962C8B-B14F-4D97-AF65-F5344CB8AC3E}">
        <p14:creationId xmlns:p14="http://schemas.microsoft.com/office/powerpoint/2010/main" val="4857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F2BD-420C-5D6E-2F28-E42638C262D9}"/>
              </a:ext>
            </a:extLst>
          </p:cNvPr>
          <p:cNvSpPr>
            <a:spLocks noGrp="1"/>
          </p:cNvSpPr>
          <p:nvPr>
            <p:ph type="title"/>
          </p:nvPr>
        </p:nvSpPr>
        <p:spPr/>
        <p:txBody>
          <a:bodyPr>
            <a:normAutofit fontScale="90000"/>
          </a:bodyPr>
          <a:lstStyle/>
          <a:p>
            <a:r>
              <a:rPr lang="en-US">
                <a:latin typeface="Tahoma"/>
                <a:ea typeface="Tahoma"/>
                <a:cs typeface="Tahoma"/>
              </a:rPr>
              <a:t>What we received...</a:t>
            </a:r>
            <a:br>
              <a:rPr lang="en-US">
                <a:latin typeface="Tahoma"/>
                <a:ea typeface="Tahoma"/>
                <a:cs typeface="Tahoma"/>
              </a:rPr>
            </a:br>
            <a:br>
              <a:rPr lang="en-US"/>
            </a:br>
            <a:r>
              <a:rPr lang="en-US">
                <a:latin typeface="Tahoma"/>
                <a:ea typeface="Tahoma"/>
                <a:cs typeface="Tahoma"/>
                <a:hlinkClick r:id="rId2"/>
              </a:rPr>
              <a:t>Roadmap Task Force Recommendations—Disposition in Second Roadmap Goals</a:t>
            </a:r>
            <a:endParaRPr lang="en-US">
              <a:latin typeface="Tahoma"/>
              <a:ea typeface="Tahoma"/>
              <a:cs typeface="Tahoma"/>
            </a:endParaRPr>
          </a:p>
        </p:txBody>
      </p:sp>
      <p:sp>
        <p:nvSpPr>
          <p:cNvPr id="4" name="Date Placeholder 3">
            <a:extLst>
              <a:ext uri="{FF2B5EF4-FFF2-40B4-BE49-F238E27FC236}">
                <a16:creationId xmlns:a16="http://schemas.microsoft.com/office/drawing/2014/main" id="{C08489ED-AC69-C8E9-D17F-76372D7CDBA1}"/>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2B546C96-1FE4-F7ED-F852-E39D9481A380}"/>
              </a:ext>
            </a:extLst>
          </p:cNvPr>
          <p:cNvSpPr>
            <a:spLocks noGrp="1"/>
          </p:cNvSpPr>
          <p:nvPr>
            <p:ph type="sldNum" sz="quarter" idx="12"/>
          </p:nvPr>
        </p:nvSpPr>
        <p:spPr/>
        <p:txBody>
          <a:bodyPr/>
          <a:lstStyle/>
          <a:p>
            <a:fld id="{D0DD910F-CB18-0442-838C-D854C7564373}" type="slidenum">
              <a:rPr lang="en-US" smtClean="0"/>
              <a:t>22</a:t>
            </a:fld>
            <a:endParaRPr lang="en-US"/>
          </a:p>
        </p:txBody>
      </p:sp>
      <p:sp>
        <p:nvSpPr>
          <p:cNvPr id="6" name="TextBox 5">
            <a:extLst>
              <a:ext uri="{FF2B5EF4-FFF2-40B4-BE49-F238E27FC236}">
                <a16:creationId xmlns:a16="http://schemas.microsoft.com/office/drawing/2014/main" id="{AE224614-671F-C1CE-0350-E2128DC3ED2F}"/>
              </a:ext>
            </a:extLst>
          </p:cNvPr>
          <p:cNvSpPr txBox="1"/>
          <p:nvPr/>
        </p:nvSpPr>
        <p:spPr>
          <a:xfrm>
            <a:off x="190500" y="5029200"/>
            <a:ext cx="12001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rPr>
              <a:t>https://diversity.jhu.edu/second-jhu-roadmap-on-diversity-equity-and-inclusion/roadmap-task-force-recommendations-disposition-in-second-roadmap-goals/</a:t>
            </a:r>
            <a:endParaRPr lang="en-US"/>
          </a:p>
        </p:txBody>
      </p:sp>
      <p:pic>
        <p:nvPicPr>
          <p:cNvPr id="7" name="Picture 7" descr="A qr code on a white background&#10;&#10;Description automatically generated">
            <a:extLst>
              <a:ext uri="{FF2B5EF4-FFF2-40B4-BE49-F238E27FC236}">
                <a16:creationId xmlns:a16="http://schemas.microsoft.com/office/drawing/2014/main" id="{7F1CA3DA-A978-9FA0-70A4-DF5903F63D2F}"/>
              </a:ext>
            </a:extLst>
          </p:cNvPr>
          <p:cNvPicPr>
            <a:picLocks noChangeAspect="1"/>
          </p:cNvPicPr>
          <p:nvPr/>
        </p:nvPicPr>
        <p:blipFill>
          <a:blip r:embed="rId3"/>
          <a:stretch>
            <a:fillRect/>
          </a:stretch>
        </p:blipFill>
        <p:spPr>
          <a:xfrm>
            <a:off x="8243888" y="828675"/>
            <a:ext cx="2381250" cy="2114550"/>
          </a:xfrm>
          <a:prstGeom prst="rect">
            <a:avLst/>
          </a:prstGeom>
        </p:spPr>
      </p:pic>
    </p:spTree>
    <p:extLst>
      <p:ext uri="{BB962C8B-B14F-4D97-AF65-F5344CB8AC3E}">
        <p14:creationId xmlns:p14="http://schemas.microsoft.com/office/powerpoint/2010/main" val="4241467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6B1325-924C-05B6-8EAA-1CD7A6CF082C}"/>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4" name="Slide Number Placeholder 3">
            <a:extLst>
              <a:ext uri="{FF2B5EF4-FFF2-40B4-BE49-F238E27FC236}">
                <a16:creationId xmlns:a16="http://schemas.microsoft.com/office/drawing/2014/main" id="{CB648F85-CEB6-F3B9-D9AB-6EF4821BC330}"/>
              </a:ext>
            </a:extLst>
          </p:cNvPr>
          <p:cNvSpPr>
            <a:spLocks noGrp="1"/>
          </p:cNvSpPr>
          <p:nvPr>
            <p:ph type="sldNum" sz="quarter" idx="12"/>
          </p:nvPr>
        </p:nvSpPr>
        <p:spPr/>
        <p:txBody>
          <a:bodyPr/>
          <a:lstStyle/>
          <a:p>
            <a:fld id="{D0DD910F-CB18-0442-838C-D854C7564373}" type="slidenum">
              <a:rPr lang="en-US" smtClean="0"/>
              <a:t>23</a:t>
            </a:fld>
            <a:endParaRPr lang="en-US"/>
          </a:p>
        </p:txBody>
      </p:sp>
      <p:sp>
        <p:nvSpPr>
          <p:cNvPr id="11" name="TextBox 10">
            <a:extLst>
              <a:ext uri="{FF2B5EF4-FFF2-40B4-BE49-F238E27FC236}">
                <a16:creationId xmlns:a16="http://schemas.microsoft.com/office/drawing/2014/main" id="{276037E5-A1C5-D487-3882-94F92301A8CB}"/>
              </a:ext>
            </a:extLst>
          </p:cNvPr>
          <p:cNvSpPr txBox="1"/>
          <p:nvPr/>
        </p:nvSpPr>
        <p:spPr>
          <a:xfrm>
            <a:off x="400049" y="4448174"/>
            <a:ext cx="113061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Tahoma"/>
                <a:ea typeface="Tahoma"/>
                <a:cs typeface="Tahoma"/>
                <a:hlinkClick r:id="rId2"/>
              </a:rPr>
              <a:t>65 Recommendations!!!!!</a:t>
            </a:r>
            <a:endParaRPr lang="en-US">
              <a:solidFill>
                <a:srgbClr val="1D366C"/>
              </a:solidFill>
              <a:latin typeface="Calibri" panose="020F0502020204030204"/>
              <a:ea typeface="Tahoma"/>
              <a:cs typeface="Calibri"/>
            </a:endParaRPr>
          </a:p>
        </p:txBody>
      </p:sp>
      <p:pic>
        <p:nvPicPr>
          <p:cNvPr id="10" name="Picture 9" descr="A white and black document with black text. The image is purposefully illegible to demonstrate the volume of the recommendations developed.">
            <a:extLst>
              <a:ext uri="{FF2B5EF4-FFF2-40B4-BE49-F238E27FC236}">
                <a16:creationId xmlns:a16="http://schemas.microsoft.com/office/drawing/2014/main" id="{958EC228-F897-4483-BC68-B86D6882EFF7}"/>
              </a:ext>
            </a:extLst>
          </p:cNvPr>
          <p:cNvPicPr>
            <a:picLocks noChangeAspect="1"/>
          </p:cNvPicPr>
          <p:nvPr/>
        </p:nvPicPr>
        <p:blipFill>
          <a:blip r:embed="rId3"/>
          <a:stretch>
            <a:fillRect/>
          </a:stretch>
        </p:blipFill>
        <p:spPr>
          <a:xfrm>
            <a:off x="0" y="91932"/>
            <a:ext cx="12192000" cy="4154869"/>
          </a:xfrm>
          <a:prstGeom prst="rect">
            <a:avLst/>
          </a:prstGeom>
        </p:spPr>
      </p:pic>
      <p:sp>
        <p:nvSpPr>
          <p:cNvPr id="12" name="Title 11">
            <a:extLst>
              <a:ext uri="{FF2B5EF4-FFF2-40B4-BE49-F238E27FC236}">
                <a16:creationId xmlns:a16="http://schemas.microsoft.com/office/drawing/2014/main" id="{1DFB9389-627A-483B-A15D-505D65B881C4}"/>
              </a:ext>
            </a:extLst>
          </p:cNvPr>
          <p:cNvSpPr>
            <a:spLocks noGrp="1"/>
          </p:cNvSpPr>
          <p:nvPr>
            <p:ph type="title"/>
          </p:nvPr>
        </p:nvSpPr>
        <p:spPr>
          <a:xfrm>
            <a:off x="810228" y="-1714500"/>
            <a:ext cx="10518172" cy="1714500"/>
          </a:xfrm>
        </p:spPr>
        <p:txBody>
          <a:bodyPr vert="horz" lIns="91440" tIns="45720" rIns="91440" bIns="45720" rtlCol="0" anchor="b" anchorCtr="0">
            <a:normAutofit/>
          </a:bodyPr>
          <a:lstStyle/>
          <a:p>
            <a:r>
              <a:rPr lang="en-US" dirty="0"/>
              <a:t>No title slide</a:t>
            </a:r>
          </a:p>
        </p:txBody>
      </p:sp>
    </p:spTree>
    <p:extLst>
      <p:ext uri="{BB962C8B-B14F-4D97-AF65-F5344CB8AC3E}">
        <p14:creationId xmlns:p14="http://schemas.microsoft.com/office/powerpoint/2010/main" val="324282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7104-7CAB-4B30-AC72-C3700390757C}"/>
              </a:ext>
            </a:extLst>
          </p:cNvPr>
          <p:cNvSpPr>
            <a:spLocks noGrp="1"/>
          </p:cNvSpPr>
          <p:nvPr>
            <p:ph type="title"/>
          </p:nvPr>
        </p:nvSpPr>
        <p:spPr>
          <a:xfrm>
            <a:off x="810228" y="204486"/>
            <a:ext cx="10518172" cy="906684"/>
          </a:xfrm>
        </p:spPr>
        <p:txBody>
          <a:bodyPr vert="horz" lIns="91440" tIns="45720" rIns="91440" bIns="45720" rtlCol="0" anchor="b" anchorCtr="0">
            <a:normAutofit/>
          </a:bodyPr>
          <a:lstStyle/>
          <a:p>
            <a:r>
              <a:rPr lang="en-US">
                <a:latin typeface="Tahoma"/>
                <a:ea typeface="Tahoma"/>
                <a:cs typeface="Tahoma"/>
              </a:rPr>
              <a:t>Refning the Plan: Coming to a Consensus</a:t>
            </a:r>
            <a:endParaRPr lang="en-US" err="1"/>
          </a:p>
        </p:txBody>
      </p:sp>
      <p:sp>
        <p:nvSpPr>
          <p:cNvPr id="5" name="Content Placeholder 4">
            <a:extLst>
              <a:ext uri="{FF2B5EF4-FFF2-40B4-BE49-F238E27FC236}">
                <a16:creationId xmlns:a16="http://schemas.microsoft.com/office/drawing/2014/main" id="{8162B5FD-840C-DBEF-5F69-3BB64E91F79F}"/>
              </a:ext>
            </a:extLst>
          </p:cNvPr>
          <p:cNvSpPr>
            <a:spLocks noGrp="1"/>
          </p:cNvSpPr>
          <p:nvPr>
            <p:ph sz="half" idx="1"/>
          </p:nvPr>
        </p:nvSpPr>
        <p:spPr>
          <a:xfrm>
            <a:off x="810228" y="1935082"/>
            <a:ext cx="5147659" cy="3493444"/>
          </a:xfrm>
        </p:spPr>
        <p:txBody>
          <a:bodyPr vert="horz" lIns="91440" tIns="45720" rIns="91440" bIns="45720" rtlCol="0" anchor="t">
            <a:normAutofit/>
          </a:bodyPr>
          <a:lstStyle/>
          <a:p>
            <a:pPr lvl="1"/>
            <a:r>
              <a:rPr lang="en-US" dirty="0">
                <a:latin typeface="Tahoma"/>
                <a:ea typeface="Tahoma"/>
                <a:cs typeface="Tahoma"/>
              </a:rPr>
              <a:t>How would you whittle this list down?</a:t>
            </a:r>
          </a:p>
          <a:p>
            <a:pPr lvl="1"/>
            <a:r>
              <a:rPr lang="en-US" dirty="0">
                <a:latin typeface="Tahoma"/>
                <a:ea typeface="Tahoma"/>
                <a:cs typeface="Tahoma"/>
              </a:rPr>
              <a:t>Who do you need input from? </a:t>
            </a:r>
          </a:p>
          <a:p>
            <a:pPr lvl="1"/>
            <a:r>
              <a:rPr lang="en-US" dirty="0">
                <a:latin typeface="Tahoma"/>
                <a:ea typeface="Tahoma"/>
                <a:cs typeface="Tahoma"/>
              </a:rPr>
              <a:t>How would you solicit feedback?</a:t>
            </a:r>
            <a:endParaRPr lang="en-US" dirty="0"/>
          </a:p>
        </p:txBody>
      </p:sp>
      <p:pic>
        <p:nvPicPr>
          <p:cNvPr id="35" name="Picture 22" descr="A diverse group of people sitting at a wooden table. The top down view shows their hands, coffee cups, and a network diagram.">
            <a:extLst>
              <a:ext uri="{FF2B5EF4-FFF2-40B4-BE49-F238E27FC236}">
                <a16:creationId xmlns:a16="http://schemas.microsoft.com/office/drawing/2014/main" id="{DCAAA676-63EB-7675-B0B2-87B59316ECB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528" r="9047" b="6260"/>
          <a:stretch/>
        </p:blipFill>
        <p:spPr>
          <a:xfrm>
            <a:off x="6132512" y="1935082"/>
            <a:ext cx="5195888" cy="3493444"/>
          </a:xfrm>
          <a:prstGeom prst="rect">
            <a:avLst/>
          </a:prstGeom>
          <a:noFill/>
        </p:spPr>
      </p:pic>
      <p:sp>
        <p:nvSpPr>
          <p:cNvPr id="36" name="Text Placeholder 4">
            <a:extLst>
              <a:ext uri="{FF2B5EF4-FFF2-40B4-BE49-F238E27FC236}">
                <a16:creationId xmlns:a16="http://schemas.microsoft.com/office/drawing/2014/main" id="{28E00922-31E8-1CA8-57FD-FF03B447BB15}"/>
              </a:ext>
            </a:extLst>
          </p:cNvPr>
          <p:cNvSpPr>
            <a:spLocks noGrp="1"/>
          </p:cNvSpPr>
          <p:nvPr>
            <p:ph type="body" idx="13"/>
          </p:nvPr>
        </p:nvSpPr>
        <p:spPr>
          <a:xfrm>
            <a:off x="800100" y="1111170"/>
            <a:ext cx="5157787" cy="823912"/>
          </a:xfrm>
        </p:spPr>
        <p:txBody>
          <a:bodyPr/>
          <a:lstStyle/>
          <a:p>
            <a:r>
              <a:rPr lang="en-US" spc="0" dirty="0"/>
              <a:t>Group work</a:t>
            </a:r>
          </a:p>
        </p:txBody>
      </p:sp>
      <p:sp>
        <p:nvSpPr>
          <p:cNvPr id="37" name="Text Placeholder 5">
            <a:extLst>
              <a:ext uri="{FF2B5EF4-FFF2-40B4-BE49-F238E27FC236}">
                <a16:creationId xmlns:a16="http://schemas.microsoft.com/office/drawing/2014/main" id="{D21CC87F-93C5-E648-3766-435B44CD0FEE}"/>
              </a:ext>
            </a:extLst>
          </p:cNvPr>
          <p:cNvSpPr>
            <a:spLocks noGrp="1"/>
          </p:cNvSpPr>
          <p:nvPr>
            <p:ph type="body" sz="quarter" idx="3"/>
          </p:nvPr>
        </p:nvSpPr>
        <p:spPr>
          <a:xfrm>
            <a:off x="6132512" y="1111170"/>
            <a:ext cx="5183188" cy="823912"/>
          </a:xfrm>
        </p:spPr>
        <p:txBody>
          <a:bodyPr/>
          <a:lstStyle/>
          <a:p>
            <a:endParaRPr lang="en-US"/>
          </a:p>
        </p:txBody>
      </p:sp>
      <p:sp>
        <p:nvSpPr>
          <p:cNvPr id="3" name="Date Placeholder 2">
            <a:extLst>
              <a:ext uri="{FF2B5EF4-FFF2-40B4-BE49-F238E27FC236}">
                <a16:creationId xmlns:a16="http://schemas.microsoft.com/office/drawing/2014/main" id="{A68D8EC3-113B-4739-A33D-7E5F1199B3B3}"/>
              </a:ext>
            </a:extLst>
          </p:cNvPr>
          <p:cNvSpPr>
            <a:spLocks noGrp="1"/>
          </p:cNvSpPr>
          <p:nvPr>
            <p:ph type="dt" sz="half" idx="10"/>
          </p:nvPr>
        </p:nvSpPr>
        <p:spPr>
          <a:xfrm>
            <a:off x="9416315" y="6248400"/>
            <a:ext cx="1912085" cy="357505"/>
          </a:xfrm>
        </p:spPr>
        <p:txBody>
          <a:bodyPr anchor="ctr">
            <a:normAutofit/>
          </a:bodyPr>
          <a:lstStyle/>
          <a:p>
            <a:pPr>
              <a:spcAft>
                <a:spcPts val="600"/>
              </a:spcAft>
            </a:pPr>
            <a:fld id="{A334FBF4-62D7-BF4B-9691-0C7D28A55B8E}" type="datetime4">
              <a:rPr lang="en-US" smtClean="0"/>
              <a:pPr>
                <a:spcAft>
                  <a:spcPts val="600"/>
                </a:spcAft>
              </a:pPr>
              <a:t>July 7, 2023</a:t>
            </a:fld>
            <a:endParaRPr lang="en-US"/>
          </a:p>
        </p:txBody>
      </p:sp>
      <p:sp>
        <p:nvSpPr>
          <p:cNvPr id="4" name="Slide Number Placeholder 3">
            <a:extLst>
              <a:ext uri="{FF2B5EF4-FFF2-40B4-BE49-F238E27FC236}">
                <a16:creationId xmlns:a16="http://schemas.microsoft.com/office/drawing/2014/main" id="{8D626744-C58C-4681-A489-B7D2FD576B06}"/>
              </a:ext>
            </a:extLst>
          </p:cNvPr>
          <p:cNvSpPr>
            <a:spLocks noGrp="1"/>
          </p:cNvSpPr>
          <p:nvPr>
            <p:ph type="sldNum" sz="quarter" idx="12"/>
          </p:nvPr>
        </p:nvSpPr>
        <p:spPr>
          <a:xfrm>
            <a:off x="11518900" y="6248401"/>
            <a:ext cx="482600" cy="289904"/>
          </a:xfrm>
        </p:spPr>
        <p:txBody>
          <a:bodyPr anchor="ctr">
            <a:normAutofit/>
          </a:bodyPr>
          <a:lstStyle/>
          <a:p>
            <a:pPr>
              <a:spcAft>
                <a:spcPts val="600"/>
              </a:spcAft>
            </a:pPr>
            <a:fld id="{D0DD910F-CB18-0442-838C-D854C7564373}" type="slidenum">
              <a:rPr lang="en-US" smtClean="0"/>
              <a:pPr>
                <a:spcAft>
                  <a:spcPts val="600"/>
                </a:spcAft>
              </a:pPr>
              <a:t>24</a:t>
            </a:fld>
            <a:endParaRPr lang="en-US"/>
          </a:p>
        </p:txBody>
      </p:sp>
    </p:spTree>
    <p:extLst>
      <p:ext uri="{BB962C8B-B14F-4D97-AF65-F5344CB8AC3E}">
        <p14:creationId xmlns:p14="http://schemas.microsoft.com/office/powerpoint/2010/main" val="2693142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2393E-C5C4-43BD-83BD-66B637729AC0}"/>
              </a:ext>
            </a:extLst>
          </p:cNvPr>
          <p:cNvSpPr>
            <a:spLocks noGrp="1"/>
          </p:cNvSpPr>
          <p:nvPr>
            <p:ph type="title"/>
          </p:nvPr>
        </p:nvSpPr>
        <p:spPr/>
        <p:txBody>
          <a:bodyPr/>
          <a:lstStyle/>
          <a:p>
            <a:r>
              <a:rPr lang="en-US">
                <a:latin typeface="Tahoma"/>
                <a:ea typeface="Tahoma"/>
                <a:cs typeface="Tahoma"/>
              </a:rPr>
              <a:t>Refining the Plan: Identifying and Prioritizing Strategic Planning Efforts</a:t>
            </a:r>
          </a:p>
        </p:txBody>
      </p:sp>
      <p:sp>
        <p:nvSpPr>
          <p:cNvPr id="3" name="Content Placeholder 2">
            <a:extLst>
              <a:ext uri="{FF2B5EF4-FFF2-40B4-BE49-F238E27FC236}">
                <a16:creationId xmlns:a16="http://schemas.microsoft.com/office/drawing/2014/main" id="{3937D2AF-A591-40EB-B1D6-8F025B635291}"/>
              </a:ext>
            </a:extLst>
          </p:cNvPr>
          <p:cNvSpPr>
            <a:spLocks noGrp="1"/>
          </p:cNvSpPr>
          <p:nvPr>
            <p:ph idx="1"/>
          </p:nvPr>
        </p:nvSpPr>
        <p:spPr/>
        <p:txBody>
          <a:bodyPr/>
          <a:lstStyle/>
          <a:p>
            <a:r>
              <a:rPr lang="en-US"/>
              <a:t>Community feedback</a:t>
            </a:r>
          </a:p>
          <a:p>
            <a:pPr lvl="1"/>
            <a:r>
              <a:rPr lang="en-US"/>
              <a:t>Focus groups and interviews</a:t>
            </a:r>
          </a:p>
          <a:p>
            <a:pPr lvl="1"/>
            <a:r>
              <a:rPr lang="en-US"/>
              <a:t>Voting on priorities</a:t>
            </a:r>
          </a:p>
          <a:p>
            <a:pPr lvl="1"/>
            <a:r>
              <a:rPr lang="en-US"/>
              <a:t>Feedback on draft plan</a:t>
            </a:r>
          </a:p>
          <a:p>
            <a:r>
              <a:rPr lang="en-US"/>
              <a:t>Evidence/Research-based </a:t>
            </a:r>
          </a:p>
          <a:p>
            <a:r>
              <a:rPr lang="en-US"/>
              <a:t>Leadership and Institutional Priorities </a:t>
            </a:r>
          </a:p>
          <a:p>
            <a:r>
              <a:rPr lang="en-US"/>
              <a:t>Political Environment </a:t>
            </a:r>
          </a:p>
          <a:p>
            <a:r>
              <a:rPr lang="en-US"/>
              <a:t>Data</a:t>
            </a:r>
          </a:p>
          <a:p>
            <a:pPr lvl="1"/>
            <a:r>
              <a:rPr lang="en-US"/>
              <a:t>Composition Reports</a:t>
            </a:r>
          </a:p>
          <a:p>
            <a:pPr lvl="1"/>
            <a:r>
              <a:rPr lang="en-US"/>
              <a:t>Survey results</a:t>
            </a:r>
          </a:p>
        </p:txBody>
      </p:sp>
      <p:sp>
        <p:nvSpPr>
          <p:cNvPr id="4" name="Date Placeholder 3">
            <a:extLst>
              <a:ext uri="{FF2B5EF4-FFF2-40B4-BE49-F238E27FC236}">
                <a16:creationId xmlns:a16="http://schemas.microsoft.com/office/drawing/2014/main" id="{EB02705D-A309-496F-9EB4-E58E4D62E833}"/>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5AD29EB2-A3A0-43A1-A1BF-87A294FE5416}"/>
              </a:ext>
            </a:extLst>
          </p:cNvPr>
          <p:cNvSpPr>
            <a:spLocks noGrp="1"/>
          </p:cNvSpPr>
          <p:nvPr>
            <p:ph type="sldNum" sz="quarter" idx="12"/>
          </p:nvPr>
        </p:nvSpPr>
        <p:spPr/>
        <p:txBody>
          <a:bodyPr/>
          <a:lstStyle/>
          <a:p>
            <a:fld id="{D0DD910F-CB18-0442-838C-D854C7564373}" type="slidenum">
              <a:rPr lang="en-US" smtClean="0"/>
              <a:t>25</a:t>
            </a:fld>
            <a:endParaRPr lang="en-US"/>
          </a:p>
        </p:txBody>
      </p:sp>
      <p:graphicFrame>
        <p:nvGraphicFramePr>
          <p:cNvPr id="6" name="Diagram 5" descr="A white funnel with three blue balls inside of it. The balls read &quot;Data, &quot;Community Feedback.&quot; and &quot;Institutional Priorities.&quot; The bottom of the funnel has a blue arrow to the words &quot;Final Goals&quot; in blue.">
            <a:extLst>
              <a:ext uri="{FF2B5EF4-FFF2-40B4-BE49-F238E27FC236}">
                <a16:creationId xmlns:a16="http://schemas.microsoft.com/office/drawing/2014/main" id="{A09D1290-F1BC-4A37-84FC-71D36AE41D35}"/>
              </a:ext>
            </a:extLst>
          </p:cNvPr>
          <p:cNvGraphicFramePr/>
          <p:nvPr>
            <p:extLst>
              <p:ext uri="{D42A27DB-BD31-4B8C-83A1-F6EECF244321}">
                <p14:modId xmlns:p14="http://schemas.microsoft.com/office/powerpoint/2010/main" val="2303906751"/>
              </p:ext>
            </p:extLst>
          </p:nvPr>
        </p:nvGraphicFramePr>
        <p:xfrm>
          <a:off x="6062964" y="1484676"/>
          <a:ext cx="5888359" cy="4086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18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AC5E-9E1C-4CA5-B89B-C8A8CD760580}"/>
              </a:ext>
            </a:extLst>
          </p:cNvPr>
          <p:cNvSpPr>
            <a:spLocks noGrp="1"/>
          </p:cNvSpPr>
          <p:nvPr>
            <p:ph type="title"/>
          </p:nvPr>
        </p:nvSpPr>
        <p:spPr/>
        <p:txBody>
          <a:bodyPr/>
          <a:lstStyle/>
          <a:p>
            <a:r>
              <a:rPr lang="en-US">
                <a:latin typeface="Tahoma"/>
                <a:ea typeface="Tahoma"/>
                <a:cs typeface="Tahoma"/>
              </a:rPr>
              <a:t>Refining the Plan: Commitment without currency...</a:t>
            </a:r>
            <a:endParaRPr lang="en-US" i="1">
              <a:latin typeface="Tahoma"/>
              <a:ea typeface="Tahoma"/>
              <a:cs typeface="Tahoma"/>
            </a:endParaRPr>
          </a:p>
        </p:txBody>
      </p:sp>
      <p:sp>
        <p:nvSpPr>
          <p:cNvPr id="3" name="Content Placeholder 2">
            <a:extLst>
              <a:ext uri="{FF2B5EF4-FFF2-40B4-BE49-F238E27FC236}">
                <a16:creationId xmlns:a16="http://schemas.microsoft.com/office/drawing/2014/main" id="{7943CF1E-6D33-47FC-8465-E0AAB0B575DA}"/>
              </a:ext>
            </a:extLst>
          </p:cNvPr>
          <p:cNvSpPr>
            <a:spLocks noGrp="1"/>
          </p:cNvSpPr>
          <p:nvPr>
            <p:ph idx="1"/>
          </p:nvPr>
        </p:nvSpPr>
        <p:spPr>
          <a:xfrm>
            <a:off x="704721" y="1076186"/>
            <a:ext cx="11056455" cy="4692310"/>
          </a:xfrm>
        </p:spPr>
        <p:txBody>
          <a:bodyPr vert="horz" lIns="91440" tIns="45720" rIns="91440" bIns="45720" rtlCol="0" anchor="t">
            <a:normAutofit fontScale="92500" lnSpcReduction="20000"/>
          </a:bodyPr>
          <a:lstStyle/>
          <a:p>
            <a:r>
              <a:rPr lang="en-US" dirty="0">
                <a:latin typeface="Tahoma"/>
                <a:ea typeface="Tahoma"/>
                <a:cs typeface="Tahoma"/>
              </a:rPr>
              <a:t>Putting our money where our heart is</a:t>
            </a:r>
          </a:p>
          <a:p>
            <a:pPr lvl="1"/>
            <a:r>
              <a:rPr lang="en-US" sz="1700" dirty="0">
                <a:latin typeface="Tahoma"/>
                <a:ea typeface="Tahoma"/>
                <a:cs typeface="Tahoma"/>
              </a:rPr>
              <a:t>Key Initiatives</a:t>
            </a:r>
          </a:p>
          <a:p>
            <a:pPr lvl="2"/>
            <a:r>
              <a:rPr lang="en-US" sz="1500" dirty="0">
                <a:solidFill>
                  <a:srgbClr val="0070B9"/>
                </a:solidFill>
                <a:latin typeface="Tahoma"/>
                <a:ea typeface="Tahoma"/>
                <a:cs typeface="Tahoma"/>
              </a:rPr>
              <a:t>Vivien Thomas Scholars Initiative ($150M)</a:t>
            </a:r>
          </a:p>
          <a:p>
            <a:pPr lvl="2"/>
            <a:r>
              <a:rPr lang="en-US" sz="1500" dirty="0">
                <a:solidFill>
                  <a:srgbClr val="0070B9"/>
                </a:solidFill>
                <a:latin typeface="Tahoma"/>
                <a:ea typeface="Tahoma"/>
                <a:cs typeface="Tahoma"/>
              </a:rPr>
              <a:t>Target of Opportunity Program =&gt; Fannie Gaston Johannson Faculty of Excellence Program ($50M)</a:t>
            </a:r>
          </a:p>
          <a:p>
            <a:pPr lvl="2"/>
            <a:r>
              <a:rPr lang="en-US" sz="1500" dirty="0">
                <a:solidFill>
                  <a:srgbClr val="0070B9"/>
                </a:solidFill>
                <a:latin typeface="Tahoma"/>
                <a:ea typeface="Tahoma"/>
                <a:cs typeface="Tahoma"/>
              </a:rPr>
              <a:t>Staff Career Architecture ($10M)</a:t>
            </a:r>
          </a:p>
          <a:p>
            <a:pPr lvl="2"/>
            <a:r>
              <a:rPr lang="en-US" sz="1500" dirty="0">
                <a:solidFill>
                  <a:srgbClr val="0070B9"/>
                </a:solidFill>
                <a:latin typeface="Tahoma"/>
                <a:ea typeface="Tahoma"/>
                <a:cs typeface="Tahoma"/>
              </a:rPr>
              <a:t>DEI Graduate Student Ambassadors ($TBD)</a:t>
            </a:r>
          </a:p>
          <a:p>
            <a:pPr lvl="2"/>
            <a:r>
              <a:rPr lang="en-US" sz="1500" dirty="0">
                <a:solidFill>
                  <a:srgbClr val="0070B9"/>
                </a:solidFill>
                <a:latin typeface="Tahoma"/>
                <a:ea typeface="Tahoma"/>
                <a:cs typeface="Tahoma"/>
              </a:rPr>
              <a:t>Graduate Student Relocation funds ($TBD)</a:t>
            </a:r>
          </a:p>
          <a:p>
            <a:pPr lvl="2"/>
            <a:r>
              <a:rPr lang="en-US" sz="1500" dirty="0">
                <a:solidFill>
                  <a:srgbClr val="0070B9"/>
                </a:solidFill>
                <a:latin typeface="Tahoma"/>
                <a:ea typeface="Tahoma"/>
                <a:cs typeface="Tahoma"/>
              </a:rPr>
              <a:t>Community Academic Partnerships ($5M)</a:t>
            </a:r>
          </a:p>
          <a:p>
            <a:pPr lvl="1"/>
            <a:r>
              <a:rPr lang="en-US" sz="1700" dirty="0">
                <a:solidFill>
                  <a:srgbClr val="000000"/>
                </a:solidFill>
                <a:latin typeface="Tahoma"/>
                <a:ea typeface="Tahoma"/>
                <a:cs typeface="Tahoma"/>
              </a:rPr>
              <a:t>Additional fund requests</a:t>
            </a:r>
          </a:p>
          <a:p>
            <a:pPr lvl="2"/>
            <a:r>
              <a:rPr lang="en-US" sz="1500" dirty="0">
                <a:solidFill>
                  <a:srgbClr val="0070B9"/>
                </a:solidFill>
                <a:latin typeface="Tahoma"/>
                <a:ea typeface="Tahoma"/>
                <a:cs typeface="Tahoma"/>
              </a:rPr>
              <a:t>Student DEI lifecycle ($TBD)</a:t>
            </a:r>
          </a:p>
          <a:p>
            <a:pPr lvl="2"/>
            <a:r>
              <a:rPr lang="en-US" sz="1500" dirty="0">
                <a:solidFill>
                  <a:srgbClr val="0070B9"/>
                </a:solidFill>
                <a:latin typeface="Tahoma"/>
                <a:ea typeface="Tahoma"/>
                <a:cs typeface="Tahoma"/>
              </a:rPr>
              <a:t>Student diversity and inclusion space ($TBD)</a:t>
            </a:r>
            <a:endParaRPr lang="en-US" dirty="0"/>
          </a:p>
          <a:p>
            <a:r>
              <a:rPr lang="en-US" sz="1500" dirty="0">
                <a:latin typeface="Tahoma"/>
                <a:ea typeface="Tahoma"/>
                <a:cs typeface="Tahoma"/>
              </a:rPr>
              <a:t>Building DEI Staffing Infrastructure</a:t>
            </a:r>
          </a:p>
          <a:p>
            <a:pPr lvl="1"/>
            <a:r>
              <a:rPr lang="en-US" sz="1500" dirty="0">
                <a:latin typeface="Tahoma"/>
                <a:ea typeface="Tahoma"/>
                <a:cs typeface="Tahoma"/>
              </a:rPr>
              <a:t>4 Academic DEI Deans</a:t>
            </a:r>
          </a:p>
          <a:p>
            <a:pPr lvl="1"/>
            <a:r>
              <a:rPr lang="en-US" sz="1500" dirty="0">
                <a:latin typeface="Tahoma"/>
                <a:ea typeface="Tahoma"/>
                <a:cs typeface="Tahoma"/>
              </a:rPr>
              <a:t>12 new central DEI office positions</a:t>
            </a:r>
          </a:p>
          <a:p>
            <a:pPr lvl="1"/>
            <a:r>
              <a:rPr lang="en-US" sz="1500" dirty="0">
                <a:latin typeface="Tahoma"/>
                <a:ea typeface="Tahoma"/>
                <a:cs typeface="Tahoma"/>
              </a:rPr>
              <a:t>4 new student DEI focused positions</a:t>
            </a:r>
          </a:p>
          <a:p>
            <a:pPr lvl="1"/>
            <a:r>
              <a:rPr lang="en-US" sz="1500" dirty="0">
                <a:latin typeface="Tahoma"/>
                <a:ea typeface="Tahoma"/>
                <a:cs typeface="Tahoma"/>
              </a:rPr>
              <a:t>2 new operational DEI focused positions with alignment to central DEI office</a:t>
            </a:r>
            <a:endParaRPr lang="en-US" dirty="0"/>
          </a:p>
          <a:p>
            <a:r>
              <a:rPr lang="en-US" dirty="0">
                <a:latin typeface="Tahoma"/>
                <a:ea typeface="Tahoma"/>
                <a:cs typeface="Tahoma"/>
              </a:rPr>
              <a:t>Financial Accountability</a:t>
            </a:r>
            <a:endParaRPr lang="en-US" dirty="0"/>
          </a:p>
          <a:p>
            <a:pPr lvl="1"/>
            <a:r>
              <a:rPr lang="en-US" dirty="0">
                <a:latin typeface="Tahoma"/>
                <a:ea typeface="Tahoma"/>
                <a:cs typeface="Tahoma"/>
              </a:rPr>
              <a:t>Institution-wide DEI spend tracking</a:t>
            </a:r>
            <a:endParaRPr lang="en-US" dirty="0"/>
          </a:p>
          <a:p>
            <a:pPr lvl="1"/>
            <a:r>
              <a:rPr lang="en-US" dirty="0">
                <a:latin typeface="Tahoma"/>
                <a:ea typeface="Tahoma"/>
                <a:cs typeface="Tahoma"/>
              </a:rPr>
              <a:t>Roadmap-related spend tracking </a:t>
            </a:r>
            <a:endParaRPr lang="en-US" dirty="0"/>
          </a:p>
          <a:p>
            <a:endParaRPr lang="en-US" dirty="0">
              <a:solidFill>
                <a:srgbClr val="0070B9"/>
              </a:solidFill>
              <a:latin typeface="Tahoma"/>
              <a:ea typeface="Tahoma"/>
              <a:cs typeface="Tahoma"/>
            </a:endParaRPr>
          </a:p>
        </p:txBody>
      </p:sp>
      <p:sp>
        <p:nvSpPr>
          <p:cNvPr id="4" name="Date Placeholder 3">
            <a:extLst>
              <a:ext uri="{FF2B5EF4-FFF2-40B4-BE49-F238E27FC236}">
                <a16:creationId xmlns:a16="http://schemas.microsoft.com/office/drawing/2014/main" id="{EC9C8AD6-DA41-47D3-949B-3139A563C696}"/>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04E0D95A-A801-4C36-AB2A-C8BD4416B91F}"/>
              </a:ext>
            </a:extLst>
          </p:cNvPr>
          <p:cNvSpPr>
            <a:spLocks noGrp="1"/>
          </p:cNvSpPr>
          <p:nvPr>
            <p:ph type="sldNum" sz="quarter" idx="12"/>
          </p:nvPr>
        </p:nvSpPr>
        <p:spPr/>
        <p:txBody>
          <a:bodyPr/>
          <a:lstStyle/>
          <a:p>
            <a:fld id="{D0DD910F-CB18-0442-838C-D854C7564373}" type="slidenum">
              <a:rPr lang="en-US" smtClean="0"/>
              <a:t>26</a:t>
            </a:fld>
            <a:endParaRPr lang="en-US"/>
          </a:p>
        </p:txBody>
      </p:sp>
    </p:spTree>
    <p:extLst>
      <p:ext uri="{BB962C8B-B14F-4D97-AF65-F5344CB8AC3E}">
        <p14:creationId xmlns:p14="http://schemas.microsoft.com/office/powerpoint/2010/main" val="21201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0781-7AB7-4661-8F11-F9F23E415596}"/>
              </a:ext>
            </a:extLst>
          </p:cNvPr>
          <p:cNvSpPr>
            <a:spLocks noGrp="1"/>
          </p:cNvSpPr>
          <p:nvPr>
            <p:ph type="title"/>
          </p:nvPr>
        </p:nvSpPr>
        <p:spPr>
          <a:xfrm>
            <a:off x="810228" y="204486"/>
            <a:ext cx="10518172" cy="906684"/>
          </a:xfrm>
        </p:spPr>
        <p:txBody>
          <a:bodyPr anchor="b">
            <a:normAutofit/>
          </a:bodyPr>
          <a:lstStyle/>
          <a:p>
            <a:r>
              <a:rPr lang="en-US"/>
              <a:t>Building Capacity</a:t>
            </a:r>
          </a:p>
        </p:txBody>
      </p:sp>
      <p:sp>
        <p:nvSpPr>
          <p:cNvPr id="3" name="Content Placeholder 2">
            <a:extLst>
              <a:ext uri="{FF2B5EF4-FFF2-40B4-BE49-F238E27FC236}">
                <a16:creationId xmlns:a16="http://schemas.microsoft.com/office/drawing/2014/main" id="{EAA6905E-0F64-4A4E-A3C4-92C7A665E244}"/>
              </a:ext>
            </a:extLst>
          </p:cNvPr>
          <p:cNvSpPr>
            <a:spLocks noGrp="1"/>
          </p:cNvSpPr>
          <p:nvPr>
            <p:ph sz="half" idx="1"/>
          </p:nvPr>
        </p:nvSpPr>
        <p:spPr>
          <a:xfrm>
            <a:off x="810228" y="1935082"/>
            <a:ext cx="5147659" cy="3493444"/>
          </a:xfrm>
        </p:spPr>
        <p:txBody>
          <a:bodyPr vert="horz" lIns="91440" tIns="45720" rIns="91440" bIns="45720" rtlCol="0" anchor="t">
            <a:normAutofit/>
          </a:bodyPr>
          <a:lstStyle/>
          <a:p>
            <a:r>
              <a:rPr lang="en-US" sz="2400">
                <a:latin typeface="Tahoma"/>
                <a:ea typeface="Tahoma"/>
                <a:cs typeface="Tahoma"/>
              </a:rPr>
              <a:t>Leverage Existing Resources</a:t>
            </a:r>
          </a:p>
          <a:p>
            <a:r>
              <a:rPr lang="en-US" sz="2400">
                <a:latin typeface="Tahoma"/>
                <a:ea typeface="Tahoma"/>
                <a:cs typeface="Tahoma"/>
              </a:rPr>
              <a:t>Develop New Resources</a:t>
            </a:r>
          </a:p>
          <a:p>
            <a:r>
              <a:rPr lang="en-US" sz="2400">
                <a:latin typeface="Tahoma"/>
                <a:ea typeface="Tahoma"/>
                <a:cs typeface="Tahoma"/>
              </a:rPr>
              <a:t>Continual Advocacy</a:t>
            </a:r>
          </a:p>
          <a:p>
            <a:endParaRPr lang="en-US"/>
          </a:p>
        </p:txBody>
      </p:sp>
      <p:sp>
        <p:nvSpPr>
          <p:cNvPr id="22" name="Text Placeholder 4">
            <a:extLst>
              <a:ext uri="{FF2B5EF4-FFF2-40B4-BE49-F238E27FC236}">
                <a16:creationId xmlns:a16="http://schemas.microsoft.com/office/drawing/2014/main" id="{7C11E1C1-1908-CBE2-B95A-BBE42DD8C176}"/>
              </a:ext>
            </a:extLst>
          </p:cNvPr>
          <p:cNvSpPr>
            <a:spLocks noGrp="1"/>
          </p:cNvSpPr>
          <p:nvPr>
            <p:ph type="body" idx="13"/>
          </p:nvPr>
        </p:nvSpPr>
        <p:spPr>
          <a:xfrm>
            <a:off x="800100" y="1111170"/>
            <a:ext cx="5157787" cy="823912"/>
          </a:xfrm>
        </p:spPr>
        <p:txBody>
          <a:bodyPr/>
          <a:lstStyle/>
          <a:p>
            <a:endParaRPr lang="en-US"/>
          </a:p>
        </p:txBody>
      </p:sp>
      <p:sp>
        <p:nvSpPr>
          <p:cNvPr id="24" name="Text Placeholder 5">
            <a:extLst>
              <a:ext uri="{FF2B5EF4-FFF2-40B4-BE49-F238E27FC236}">
                <a16:creationId xmlns:a16="http://schemas.microsoft.com/office/drawing/2014/main" id="{0275A674-D05E-BF26-47F4-60E93D4D5B1D}"/>
              </a:ext>
            </a:extLst>
          </p:cNvPr>
          <p:cNvSpPr>
            <a:spLocks noGrp="1"/>
          </p:cNvSpPr>
          <p:nvPr>
            <p:ph type="body" sz="quarter" idx="3"/>
          </p:nvPr>
        </p:nvSpPr>
        <p:spPr>
          <a:xfrm>
            <a:off x="6132512" y="1111170"/>
            <a:ext cx="5183188" cy="823912"/>
          </a:xfrm>
        </p:spPr>
        <p:txBody>
          <a:bodyPr/>
          <a:lstStyle/>
          <a:p>
            <a:endParaRPr lang="en-US"/>
          </a:p>
        </p:txBody>
      </p:sp>
      <p:sp>
        <p:nvSpPr>
          <p:cNvPr id="4" name="Date Placeholder 3">
            <a:extLst>
              <a:ext uri="{FF2B5EF4-FFF2-40B4-BE49-F238E27FC236}">
                <a16:creationId xmlns:a16="http://schemas.microsoft.com/office/drawing/2014/main" id="{28040A6E-0E5D-4921-9229-25BA831A30A7}"/>
              </a:ext>
            </a:extLst>
          </p:cNvPr>
          <p:cNvSpPr>
            <a:spLocks noGrp="1"/>
          </p:cNvSpPr>
          <p:nvPr>
            <p:ph type="dt" sz="half" idx="10"/>
          </p:nvPr>
        </p:nvSpPr>
        <p:spPr>
          <a:xfrm>
            <a:off x="9416315" y="6248400"/>
            <a:ext cx="1912085" cy="357505"/>
          </a:xfrm>
        </p:spPr>
        <p:txBody>
          <a:bodyPr anchor="ctr">
            <a:normAutofit/>
          </a:bodyPr>
          <a:lstStyle/>
          <a:p>
            <a:pPr>
              <a:spcAft>
                <a:spcPts val="600"/>
              </a:spcAft>
            </a:pPr>
            <a:fld id="{A334FBF4-62D7-BF4B-9691-0C7D28A55B8E}" type="datetime4">
              <a:rPr lang="en-US" smtClean="0"/>
              <a:pPr>
                <a:spcAft>
                  <a:spcPts val="600"/>
                </a:spcAft>
              </a:pPr>
              <a:t>July 7, 2023</a:t>
            </a:fld>
            <a:endParaRPr lang="en-US"/>
          </a:p>
        </p:txBody>
      </p:sp>
      <p:sp>
        <p:nvSpPr>
          <p:cNvPr id="5" name="Slide Number Placeholder 4">
            <a:extLst>
              <a:ext uri="{FF2B5EF4-FFF2-40B4-BE49-F238E27FC236}">
                <a16:creationId xmlns:a16="http://schemas.microsoft.com/office/drawing/2014/main" id="{3C0B35DA-EF8E-4D97-8D2E-9EE29CF4BD65}"/>
              </a:ext>
            </a:extLst>
          </p:cNvPr>
          <p:cNvSpPr>
            <a:spLocks noGrp="1"/>
          </p:cNvSpPr>
          <p:nvPr>
            <p:ph type="sldNum" sz="quarter" idx="12"/>
          </p:nvPr>
        </p:nvSpPr>
        <p:spPr>
          <a:xfrm>
            <a:off x="11518900" y="6248401"/>
            <a:ext cx="482600" cy="289904"/>
          </a:xfrm>
        </p:spPr>
        <p:txBody>
          <a:bodyPr anchor="ctr">
            <a:normAutofit/>
          </a:bodyPr>
          <a:lstStyle/>
          <a:p>
            <a:pPr>
              <a:spcAft>
                <a:spcPts val="600"/>
              </a:spcAft>
            </a:pPr>
            <a:fld id="{D0DD910F-CB18-0442-838C-D854C7564373}" type="slidenum">
              <a:rPr lang="en-US" smtClean="0"/>
              <a:pPr>
                <a:spcAft>
                  <a:spcPts val="600"/>
                </a:spcAft>
              </a:pPr>
              <a:t>27</a:t>
            </a:fld>
            <a:endParaRPr lang="en-US"/>
          </a:p>
        </p:txBody>
      </p:sp>
      <p:sp>
        <p:nvSpPr>
          <p:cNvPr id="6" name="TextBox 5">
            <a:extLst>
              <a:ext uri="{FF2B5EF4-FFF2-40B4-BE49-F238E27FC236}">
                <a16:creationId xmlns:a16="http://schemas.microsoft.com/office/drawing/2014/main" id="{66C61F96-C22C-4916-BF87-E8DA76F7A537}"/>
              </a:ext>
            </a:extLst>
          </p:cNvPr>
          <p:cNvSpPr txBox="1"/>
          <p:nvPr/>
        </p:nvSpPr>
        <p:spPr>
          <a:xfrm>
            <a:off x="190500" y="6248400"/>
            <a:ext cx="1579278" cy="246221"/>
          </a:xfrm>
          <a:prstGeom prst="rect">
            <a:avLst/>
          </a:prstGeom>
          <a:noFill/>
        </p:spPr>
        <p:txBody>
          <a:bodyPr wrap="none" rtlCol="0">
            <a:spAutoFit/>
          </a:bodyPr>
          <a:lstStyle/>
          <a:p>
            <a:r>
              <a:rPr lang="en-US" sz="1000" dirty="0">
                <a:solidFill>
                  <a:schemeClr val="bg1"/>
                </a:solidFill>
              </a:rPr>
              <a:t>VectorStock.com/9645765</a:t>
            </a:r>
          </a:p>
        </p:txBody>
      </p:sp>
      <p:pic>
        <p:nvPicPr>
          <p:cNvPr id="8" name="Picture 7" descr="A vector style graphic of construction. There is a red/brick hospital in the middle of the image. A yellow crane, a yellow and red cement mixer, and a yellow dirt mover are to the left or right.">
            <a:extLst>
              <a:ext uri="{FF2B5EF4-FFF2-40B4-BE49-F238E27FC236}">
                <a16:creationId xmlns:a16="http://schemas.microsoft.com/office/drawing/2014/main" id="{A0956A85-A01D-4FF2-9601-C233F05AC46A}"/>
              </a:ext>
            </a:extLst>
          </p:cNvPr>
          <p:cNvPicPr>
            <a:picLocks noChangeAspect="1"/>
          </p:cNvPicPr>
          <p:nvPr/>
        </p:nvPicPr>
        <p:blipFill>
          <a:blip r:embed="rId3"/>
          <a:stretch>
            <a:fillRect/>
          </a:stretch>
        </p:blipFill>
        <p:spPr>
          <a:xfrm>
            <a:off x="6151863" y="2017854"/>
            <a:ext cx="5254561" cy="3633305"/>
          </a:xfrm>
          <a:prstGeom prst="rect">
            <a:avLst/>
          </a:prstGeom>
        </p:spPr>
      </p:pic>
    </p:spTree>
    <p:extLst>
      <p:ext uri="{BB962C8B-B14F-4D97-AF65-F5344CB8AC3E}">
        <p14:creationId xmlns:p14="http://schemas.microsoft.com/office/powerpoint/2010/main" val="2840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0AFAE-2B21-4E0D-B855-7F592180594A}"/>
              </a:ext>
            </a:extLst>
          </p:cNvPr>
          <p:cNvSpPr>
            <a:spLocks noGrp="1"/>
          </p:cNvSpPr>
          <p:nvPr>
            <p:ph type="title"/>
          </p:nvPr>
        </p:nvSpPr>
        <p:spPr/>
        <p:txBody>
          <a:bodyPr/>
          <a:lstStyle/>
          <a:p>
            <a:r>
              <a:rPr lang="en-US"/>
              <a:t>Questions</a:t>
            </a:r>
          </a:p>
        </p:txBody>
      </p:sp>
      <p:sp>
        <p:nvSpPr>
          <p:cNvPr id="4" name="Date Placeholder 3">
            <a:extLst>
              <a:ext uri="{FF2B5EF4-FFF2-40B4-BE49-F238E27FC236}">
                <a16:creationId xmlns:a16="http://schemas.microsoft.com/office/drawing/2014/main" id="{A1AEA354-C349-4BE4-8FB0-BA6BD1A864F7}"/>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AEA15C25-5198-418E-AD68-47BD8E239849}"/>
              </a:ext>
            </a:extLst>
          </p:cNvPr>
          <p:cNvSpPr>
            <a:spLocks noGrp="1"/>
          </p:cNvSpPr>
          <p:nvPr>
            <p:ph type="sldNum" sz="quarter" idx="12"/>
          </p:nvPr>
        </p:nvSpPr>
        <p:spPr/>
        <p:txBody>
          <a:bodyPr/>
          <a:lstStyle/>
          <a:p>
            <a:fld id="{D0DD910F-CB18-0442-838C-D854C7564373}" type="slidenum">
              <a:rPr lang="en-US" smtClean="0"/>
              <a:t>28</a:t>
            </a:fld>
            <a:endParaRPr lang="en-US"/>
          </a:p>
        </p:txBody>
      </p:sp>
      <p:pic>
        <p:nvPicPr>
          <p:cNvPr id="1026" name="Picture 2" descr="A print of a brain on an orange background. The brain is wearing orange glasses.">
            <a:extLst>
              <a:ext uri="{FF2B5EF4-FFF2-40B4-BE49-F238E27FC236}">
                <a16:creationId xmlns:a16="http://schemas.microsoft.com/office/drawing/2014/main" id="{0DAB5BE1-35CC-4290-A8DF-26CAA2DDBA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1769" y="1287463"/>
            <a:ext cx="4141787" cy="4141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733FB7-BF8A-483E-BACF-0C96FF78B3E2}"/>
              </a:ext>
            </a:extLst>
          </p:cNvPr>
          <p:cNvSpPr txBox="1"/>
          <p:nvPr/>
        </p:nvSpPr>
        <p:spPr>
          <a:xfrm>
            <a:off x="0" y="6256741"/>
            <a:ext cx="1792558" cy="261610"/>
          </a:xfrm>
          <a:prstGeom prst="rect">
            <a:avLst/>
          </a:prstGeom>
          <a:noFill/>
        </p:spPr>
        <p:txBody>
          <a:bodyPr wrap="square">
            <a:spAutoFit/>
          </a:bodyPr>
          <a:lstStyle/>
          <a:p>
            <a:r>
              <a:rPr lang="en-US" sz="1100">
                <a:solidFill>
                  <a:schemeClr val="bg1"/>
                </a:solidFill>
              </a:rPr>
              <a:t>rd.com/list/</a:t>
            </a:r>
            <a:r>
              <a:rPr lang="en-US" sz="1100" err="1">
                <a:solidFill>
                  <a:schemeClr val="bg1"/>
                </a:solidFill>
              </a:rPr>
              <a:t>mensa</a:t>
            </a:r>
            <a:r>
              <a:rPr lang="en-US" sz="1100">
                <a:solidFill>
                  <a:schemeClr val="bg1"/>
                </a:solidFill>
              </a:rPr>
              <a:t>-quiz/</a:t>
            </a:r>
          </a:p>
        </p:txBody>
      </p:sp>
    </p:spTree>
    <p:extLst>
      <p:ext uri="{BB962C8B-B14F-4D97-AF65-F5344CB8AC3E}">
        <p14:creationId xmlns:p14="http://schemas.microsoft.com/office/powerpoint/2010/main" val="42068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9ED5-D426-49C4-9781-D8EFC26CFB0F}"/>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9172772D-C571-4A1C-ADFB-325A74D59A87}"/>
              </a:ext>
            </a:extLst>
          </p:cNvPr>
          <p:cNvSpPr>
            <a:spLocks noGrp="1"/>
          </p:cNvSpPr>
          <p:nvPr>
            <p:ph sz="half" idx="1"/>
          </p:nvPr>
        </p:nvSpPr>
        <p:spPr/>
        <p:txBody>
          <a:bodyPr/>
          <a:lstStyle/>
          <a:p>
            <a:pPr marL="0" indent="0" algn="ctr">
              <a:buNone/>
            </a:pPr>
            <a:r>
              <a:rPr lang="en-US"/>
              <a:t>Dr. Emil L. Cunningham</a:t>
            </a:r>
          </a:p>
          <a:p>
            <a:pPr marL="0" indent="0" algn="ctr">
              <a:buNone/>
            </a:pPr>
            <a:r>
              <a:rPr lang="en-US"/>
              <a:t>Assistant Vice Provost for Diversity and Inclusion &amp; Deputy Chief Diversity Officer</a:t>
            </a:r>
          </a:p>
          <a:p>
            <a:pPr marL="0" indent="0" algn="ctr">
              <a:buNone/>
            </a:pPr>
            <a:r>
              <a:rPr lang="en-US"/>
              <a:t>Johns Hopkins University</a:t>
            </a:r>
          </a:p>
          <a:p>
            <a:pPr marL="0" indent="0" algn="ctr">
              <a:buNone/>
            </a:pPr>
            <a:r>
              <a:rPr lang="en-US"/>
              <a:t>emil1@jhu.edu</a:t>
            </a:r>
          </a:p>
        </p:txBody>
      </p:sp>
      <p:sp>
        <p:nvSpPr>
          <p:cNvPr id="4" name="Content Placeholder 3">
            <a:extLst>
              <a:ext uri="{FF2B5EF4-FFF2-40B4-BE49-F238E27FC236}">
                <a16:creationId xmlns:a16="http://schemas.microsoft.com/office/drawing/2014/main" id="{A64B3FB9-6454-453B-B61F-60D5B631C5AA}"/>
              </a:ext>
            </a:extLst>
          </p:cNvPr>
          <p:cNvSpPr>
            <a:spLocks noGrp="1"/>
          </p:cNvSpPr>
          <p:nvPr>
            <p:ph sz="half" idx="2"/>
          </p:nvPr>
        </p:nvSpPr>
        <p:spPr/>
        <p:txBody>
          <a:bodyPr/>
          <a:lstStyle/>
          <a:p>
            <a:pPr marL="0" indent="0" algn="ctr">
              <a:buNone/>
            </a:pPr>
            <a:r>
              <a:rPr lang="en-US"/>
              <a:t>Erin Fox, PMP</a:t>
            </a:r>
          </a:p>
          <a:p>
            <a:pPr marL="0" indent="0" algn="ctr">
              <a:buNone/>
            </a:pPr>
            <a:r>
              <a:rPr lang="en-US"/>
              <a:t>Senior Manager, Strategic Initiatives</a:t>
            </a:r>
          </a:p>
          <a:p>
            <a:pPr marL="0" indent="0" algn="ctr">
              <a:buNone/>
            </a:pPr>
            <a:r>
              <a:rPr lang="en-US"/>
              <a:t>Johns Hopkins University</a:t>
            </a:r>
          </a:p>
          <a:p>
            <a:pPr marL="0" indent="0" algn="ctr">
              <a:buNone/>
            </a:pPr>
            <a:r>
              <a:rPr lang="en-US"/>
              <a:t>erinfox@jhu.edu</a:t>
            </a:r>
          </a:p>
        </p:txBody>
      </p:sp>
      <p:sp>
        <p:nvSpPr>
          <p:cNvPr id="5" name="Date Placeholder 4">
            <a:extLst>
              <a:ext uri="{FF2B5EF4-FFF2-40B4-BE49-F238E27FC236}">
                <a16:creationId xmlns:a16="http://schemas.microsoft.com/office/drawing/2014/main" id="{2D768047-2FF9-4B95-90B7-303B1DD23720}"/>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6" name="Slide Number Placeholder 5">
            <a:extLst>
              <a:ext uri="{FF2B5EF4-FFF2-40B4-BE49-F238E27FC236}">
                <a16:creationId xmlns:a16="http://schemas.microsoft.com/office/drawing/2014/main" id="{9B0A9B86-4040-4C31-958F-BDCFA88D8890}"/>
              </a:ext>
            </a:extLst>
          </p:cNvPr>
          <p:cNvSpPr>
            <a:spLocks noGrp="1"/>
          </p:cNvSpPr>
          <p:nvPr>
            <p:ph type="sldNum" sz="quarter" idx="12"/>
          </p:nvPr>
        </p:nvSpPr>
        <p:spPr/>
        <p:txBody>
          <a:bodyPr/>
          <a:lstStyle/>
          <a:p>
            <a:fld id="{D0DD910F-CB18-0442-838C-D854C7564373}" type="slidenum">
              <a:rPr lang="en-US" smtClean="0"/>
              <a:t>29</a:t>
            </a:fld>
            <a:endParaRPr lang="en-US"/>
          </a:p>
        </p:txBody>
      </p:sp>
      <p:pic>
        <p:nvPicPr>
          <p:cNvPr id="7" name="Picture 7" descr="A person in a suit and tie&#10;&#10;Description automatically generated">
            <a:extLst>
              <a:ext uri="{FF2B5EF4-FFF2-40B4-BE49-F238E27FC236}">
                <a16:creationId xmlns:a16="http://schemas.microsoft.com/office/drawing/2014/main" id="{75140C57-FFD9-7935-FFC1-8986FDB0175D}"/>
              </a:ext>
            </a:extLst>
          </p:cNvPr>
          <p:cNvPicPr>
            <a:picLocks noChangeAspect="1"/>
          </p:cNvPicPr>
          <p:nvPr/>
        </p:nvPicPr>
        <p:blipFill>
          <a:blip r:embed="rId2"/>
          <a:stretch>
            <a:fillRect/>
          </a:stretch>
        </p:blipFill>
        <p:spPr>
          <a:xfrm>
            <a:off x="2807494" y="3252788"/>
            <a:ext cx="1219200" cy="1828800"/>
          </a:xfrm>
          <a:prstGeom prst="rect">
            <a:avLst/>
          </a:prstGeom>
        </p:spPr>
      </p:pic>
      <p:pic>
        <p:nvPicPr>
          <p:cNvPr id="8" name="Picture 8" descr="A person in a blue suit&#10;&#10;Description automatically generated">
            <a:extLst>
              <a:ext uri="{FF2B5EF4-FFF2-40B4-BE49-F238E27FC236}">
                <a16:creationId xmlns:a16="http://schemas.microsoft.com/office/drawing/2014/main" id="{3E8B0010-E760-9439-3A91-51B55F8BECC6}"/>
              </a:ext>
            </a:extLst>
          </p:cNvPr>
          <p:cNvPicPr>
            <a:picLocks noChangeAspect="1"/>
          </p:cNvPicPr>
          <p:nvPr/>
        </p:nvPicPr>
        <p:blipFill>
          <a:blip r:embed="rId3"/>
          <a:stretch>
            <a:fillRect/>
          </a:stretch>
        </p:blipFill>
        <p:spPr>
          <a:xfrm>
            <a:off x="8141493" y="3312318"/>
            <a:ext cx="1219201" cy="1828801"/>
          </a:xfrm>
          <a:prstGeom prst="rect">
            <a:avLst/>
          </a:prstGeom>
        </p:spPr>
      </p:pic>
    </p:spTree>
    <p:extLst>
      <p:ext uri="{BB962C8B-B14F-4D97-AF65-F5344CB8AC3E}">
        <p14:creationId xmlns:p14="http://schemas.microsoft.com/office/powerpoint/2010/main" val="224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5D6E-27A7-4E33-1127-CD0F44B674DE}"/>
              </a:ext>
            </a:extLst>
          </p:cNvPr>
          <p:cNvSpPr>
            <a:spLocks noGrp="1"/>
          </p:cNvSpPr>
          <p:nvPr>
            <p:ph type="title"/>
          </p:nvPr>
        </p:nvSpPr>
        <p:spPr/>
        <p:txBody>
          <a:bodyPr/>
          <a:lstStyle/>
          <a:p>
            <a:r>
              <a:rPr lang="en-US">
                <a:latin typeface="Tahoma"/>
                <a:ea typeface="Tahoma"/>
                <a:cs typeface="Tahoma"/>
              </a:rPr>
              <a:t>Agenda</a:t>
            </a:r>
            <a:endParaRPr lang="en-US"/>
          </a:p>
        </p:txBody>
      </p:sp>
      <p:sp>
        <p:nvSpPr>
          <p:cNvPr id="3" name="Content Placeholder 2">
            <a:extLst>
              <a:ext uri="{FF2B5EF4-FFF2-40B4-BE49-F238E27FC236}">
                <a16:creationId xmlns:a16="http://schemas.microsoft.com/office/drawing/2014/main" id="{2A3FA203-DADE-BAAB-EDF5-E78E1C8EAE89}"/>
              </a:ext>
            </a:extLst>
          </p:cNvPr>
          <p:cNvSpPr>
            <a:spLocks noGrp="1"/>
          </p:cNvSpPr>
          <p:nvPr>
            <p:ph idx="1"/>
          </p:nvPr>
        </p:nvSpPr>
        <p:spPr/>
        <p:txBody>
          <a:bodyPr vert="horz" lIns="91440" tIns="45720" rIns="91440" bIns="45720" rtlCol="0" anchor="t">
            <a:normAutofit/>
          </a:bodyPr>
          <a:lstStyle/>
          <a:p>
            <a:r>
              <a:rPr lang="en-US">
                <a:latin typeface="Tahoma"/>
                <a:ea typeface="Tahoma"/>
                <a:cs typeface="Tahoma"/>
              </a:rPr>
              <a:t>Session Objectives</a:t>
            </a:r>
          </a:p>
          <a:p>
            <a:r>
              <a:rPr lang="en-US">
                <a:latin typeface="Tahoma"/>
                <a:ea typeface="Tahoma"/>
                <a:cs typeface="Tahoma"/>
              </a:rPr>
              <a:t>Planning to Strategic Plan</a:t>
            </a:r>
          </a:p>
          <a:p>
            <a:r>
              <a:rPr lang="en-US">
                <a:latin typeface="Tahoma"/>
                <a:ea typeface="Tahoma"/>
                <a:cs typeface="Tahoma"/>
              </a:rPr>
              <a:t>Strategic Planning</a:t>
            </a:r>
          </a:p>
          <a:p>
            <a:r>
              <a:rPr lang="en-US">
                <a:latin typeface="Tahoma"/>
                <a:ea typeface="Tahoma"/>
                <a:cs typeface="Tahoma"/>
              </a:rPr>
              <a:t>Refining the Plan</a:t>
            </a:r>
          </a:p>
          <a:p>
            <a:r>
              <a:rPr lang="en-US">
                <a:latin typeface="Tahoma"/>
                <a:ea typeface="Tahoma"/>
                <a:cs typeface="Tahoma"/>
              </a:rPr>
              <a:t>Building Capacity</a:t>
            </a:r>
          </a:p>
          <a:p>
            <a:r>
              <a:rPr lang="en-US">
                <a:latin typeface="Tahoma"/>
                <a:ea typeface="Tahoma"/>
                <a:cs typeface="Tahoma"/>
              </a:rPr>
              <a:t>Questions</a:t>
            </a:r>
          </a:p>
        </p:txBody>
      </p:sp>
      <p:sp>
        <p:nvSpPr>
          <p:cNvPr id="4" name="Date Placeholder 3">
            <a:extLst>
              <a:ext uri="{FF2B5EF4-FFF2-40B4-BE49-F238E27FC236}">
                <a16:creationId xmlns:a16="http://schemas.microsoft.com/office/drawing/2014/main" id="{39E32A52-2FA8-03CB-3324-76429FF86571}"/>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EB25CCE3-15A6-C21F-75B4-0371EDE003D4}"/>
              </a:ext>
            </a:extLst>
          </p:cNvPr>
          <p:cNvSpPr>
            <a:spLocks noGrp="1"/>
          </p:cNvSpPr>
          <p:nvPr>
            <p:ph type="sldNum" sz="quarter" idx="12"/>
          </p:nvPr>
        </p:nvSpPr>
        <p:spPr/>
        <p:txBody>
          <a:bodyPr/>
          <a:lstStyle/>
          <a:p>
            <a:fld id="{D0DD910F-CB18-0442-838C-D854C7564373}" type="slidenum">
              <a:rPr lang="en-US" smtClean="0"/>
              <a:t>3</a:t>
            </a:fld>
            <a:endParaRPr lang="en-US"/>
          </a:p>
        </p:txBody>
      </p:sp>
    </p:spTree>
    <p:extLst>
      <p:ext uri="{BB962C8B-B14F-4D97-AF65-F5344CB8AC3E}">
        <p14:creationId xmlns:p14="http://schemas.microsoft.com/office/powerpoint/2010/main" val="1643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892E-A4A3-3D95-244F-D58895A1D630}"/>
              </a:ext>
            </a:extLst>
          </p:cNvPr>
          <p:cNvSpPr>
            <a:spLocks noGrp="1"/>
          </p:cNvSpPr>
          <p:nvPr>
            <p:ph type="title"/>
          </p:nvPr>
        </p:nvSpPr>
        <p:spPr/>
        <p:txBody>
          <a:bodyPr/>
          <a:lstStyle/>
          <a:p>
            <a:pPr algn="ctr"/>
            <a:r>
              <a:rPr lang="en-US">
                <a:latin typeface="Tahoma"/>
                <a:ea typeface="Tahoma"/>
                <a:cs typeface="Tahoma"/>
              </a:rPr>
              <a:t>Planning to Strategic Plan</a:t>
            </a:r>
            <a:endParaRPr lang="en-US"/>
          </a:p>
        </p:txBody>
      </p:sp>
      <p:sp>
        <p:nvSpPr>
          <p:cNvPr id="4" name="Date Placeholder 3">
            <a:extLst>
              <a:ext uri="{FF2B5EF4-FFF2-40B4-BE49-F238E27FC236}">
                <a16:creationId xmlns:a16="http://schemas.microsoft.com/office/drawing/2014/main" id="{C82A80BF-E2FB-A87E-F828-57A22B35889C}"/>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4653BD69-A2AB-6697-1575-5C0F169BCA94}"/>
              </a:ext>
            </a:extLst>
          </p:cNvPr>
          <p:cNvSpPr>
            <a:spLocks noGrp="1"/>
          </p:cNvSpPr>
          <p:nvPr>
            <p:ph type="sldNum" sz="quarter" idx="12"/>
          </p:nvPr>
        </p:nvSpPr>
        <p:spPr/>
        <p:txBody>
          <a:bodyPr/>
          <a:lstStyle/>
          <a:p>
            <a:fld id="{D0DD910F-CB18-0442-838C-D854C7564373}" type="slidenum">
              <a:rPr lang="en-US" smtClean="0"/>
              <a:t>4</a:t>
            </a:fld>
            <a:endParaRPr lang="en-US"/>
          </a:p>
        </p:txBody>
      </p:sp>
    </p:spTree>
    <p:extLst>
      <p:ext uri="{BB962C8B-B14F-4D97-AF65-F5344CB8AC3E}">
        <p14:creationId xmlns:p14="http://schemas.microsoft.com/office/powerpoint/2010/main" val="305907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1FBD14-3682-4BEA-B8C5-CFDD64D4B900}"/>
              </a:ext>
            </a:extLst>
          </p:cNvPr>
          <p:cNvSpPr>
            <a:spLocks noGrp="1"/>
          </p:cNvSpPr>
          <p:nvPr>
            <p:ph type="title"/>
          </p:nvPr>
        </p:nvSpPr>
        <p:spPr/>
        <p:txBody>
          <a:bodyPr/>
          <a:lstStyle/>
          <a:p>
            <a:r>
              <a:rPr lang="en-US" dirty="0"/>
              <a:t>Planning to Strategic Plan</a:t>
            </a:r>
          </a:p>
        </p:txBody>
      </p:sp>
      <p:sp>
        <p:nvSpPr>
          <p:cNvPr id="6" name="Content Placeholder 5">
            <a:extLst>
              <a:ext uri="{FF2B5EF4-FFF2-40B4-BE49-F238E27FC236}">
                <a16:creationId xmlns:a16="http://schemas.microsoft.com/office/drawing/2014/main" id="{DAAAD862-42A4-43DA-BA43-64B93AF525E1}"/>
              </a:ext>
            </a:extLst>
          </p:cNvPr>
          <p:cNvSpPr>
            <a:spLocks noGrp="1"/>
          </p:cNvSpPr>
          <p:nvPr>
            <p:ph idx="1"/>
          </p:nvPr>
        </p:nvSpPr>
        <p:spPr/>
        <p:txBody>
          <a:bodyPr/>
          <a:lstStyle/>
          <a:p>
            <a:r>
              <a:rPr lang="en-US" dirty="0"/>
              <a:t>Admin 101 Series: How to Plan for Strategic Planning*</a:t>
            </a:r>
          </a:p>
          <a:p>
            <a:pPr lvl="1"/>
            <a:r>
              <a:rPr lang="en-US" dirty="0"/>
              <a:t>Convene a pre-planning group</a:t>
            </a:r>
          </a:p>
          <a:p>
            <a:pPr lvl="1"/>
            <a:r>
              <a:rPr lang="en-US" dirty="0"/>
              <a:t>“Establish an agreed-upon constitution of how committees will be run”</a:t>
            </a:r>
          </a:p>
          <a:p>
            <a:pPr lvl="1"/>
            <a:r>
              <a:rPr lang="en-US" dirty="0"/>
              <a:t>Choose committee leadership wisely – </a:t>
            </a:r>
          </a:p>
          <a:p>
            <a:pPr lvl="2"/>
            <a:r>
              <a:rPr lang="en-US" dirty="0"/>
              <a:t>Expertise</a:t>
            </a:r>
          </a:p>
          <a:p>
            <a:pPr lvl="2"/>
            <a:r>
              <a:rPr lang="en-US" dirty="0"/>
              <a:t>Objective perspective</a:t>
            </a:r>
          </a:p>
          <a:p>
            <a:pPr lvl="2"/>
            <a:r>
              <a:rPr lang="en-US" dirty="0"/>
              <a:t>Interpersonal skills</a:t>
            </a:r>
          </a:p>
          <a:p>
            <a:pPr lvl="2"/>
            <a:r>
              <a:rPr lang="en-US" dirty="0"/>
              <a:t>Available time</a:t>
            </a:r>
          </a:p>
          <a:p>
            <a:pPr lvl="2"/>
            <a:r>
              <a:rPr lang="en-US" dirty="0"/>
              <a:t>Timely</a:t>
            </a:r>
          </a:p>
          <a:p>
            <a:pPr lvl="1"/>
            <a:r>
              <a:rPr lang="en-US" dirty="0"/>
              <a:t>Support the people leading these efforts – work release</a:t>
            </a:r>
          </a:p>
        </p:txBody>
      </p:sp>
      <p:sp>
        <p:nvSpPr>
          <p:cNvPr id="3" name="Date Placeholder 2">
            <a:extLst>
              <a:ext uri="{FF2B5EF4-FFF2-40B4-BE49-F238E27FC236}">
                <a16:creationId xmlns:a16="http://schemas.microsoft.com/office/drawing/2014/main" id="{42D09885-FB34-2587-4F3D-895240FACF4B}"/>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4" name="Slide Number Placeholder 3">
            <a:extLst>
              <a:ext uri="{FF2B5EF4-FFF2-40B4-BE49-F238E27FC236}">
                <a16:creationId xmlns:a16="http://schemas.microsoft.com/office/drawing/2014/main" id="{643665F7-9357-C916-AD91-00D549BB5F4D}"/>
              </a:ext>
            </a:extLst>
          </p:cNvPr>
          <p:cNvSpPr>
            <a:spLocks noGrp="1"/>
          </p:cNvSpPr>
          <p:nvPr>
            <p:ph type="sldNum" sz="quarter" idx="12"/>
          </p:nvPr>
        </p:nvSpPr>
        <p:spPr/>
        <p:txBody>
          <a:bodyPr/>
          <a:lstStyle/>
          <a:p>
            <a:fld id="{D0DD910F-CB18-0442-838C-D854C7564373}" type="slidenum">
              <a:rPr lang="en-US" smtClean="0"/>
              <a:t>5</a:t>
            </a:fld>
            <a:endParaRPr lang="en-US"/>
          </a:p>
        </p:txBody>
      </p:sp>
      <p:sp>
        <p:nvSpPr>
          <p:cNvPr id="7" name="TextBox 6">
            <a:extLst>
              <a:ext uri="{FF2B5EF4-FFF2-40B4-BE49-F238E27FC236}">
                <a16:creationId xmlns:a16="http://schemas.microsoft.com/office/drawing/2014/main" id="{9FE28DB8-3AC9-4BE9-B3E2-AE203593E0B2}"/>
              </a:ext>
            </a:extLst>
          </p:cNvPr>
          <p:cNvSpPr txBox="1"/>
          <p:nvPr/>
        </p:nvSpPr>
        <p:spPr>
          <a:xfrm>
            <a:off x="177552" y="5326602"/>
            <a:ext cx="12014448" cy="461665"/>
          </a:xfrm>
          <a:prstGeom prst="rect">
            <a:avLst/>
          </a:prstGeom>
          <a:noFill/>
        </p:spPr>
        <p:txBody>
          <a:bodyPr wrap="square" rtlCol="0">
            <a:spAutoFit/>
          </a:bodyPr>
          <a:lstStyle/>
          <a:p>
            <a:r>
              <a:rPr lang="en-US" sz="1200" dirty="0"/>
              <a:t>*Perlmutter, B.D., 2019 Admin 101: How to Plan for Strategic Planning. The Chronicle of Higher Education. Retrieved rom  from </a:t>
            </a:r>
            <a:r>
              <a:rPr lang="en-US" sz="1200" b="0" i="0" u="none" strike="noStrike" baseline="0" dirty="0"/>
              <a:t>https://www-chronicle-com.proxy1.library.jhu.edu/article/admin-101-how-to-plan-for-strategic-planning/ </a:t>
            </a:r>
            <a:endParaRPr lang="en-US" sz="1200" dirty="0"/>
          </a:p>
        </p:txBody>
      </p:sp>
    </p:spTree>
    <p:extLst>
      <p:ext uri="{BB962C8B-B14F-4D97-AF65-F5344CB8AC3E}">
        <p14:creationId xmlns:p14="http://schemas.microsoft.com/office/powerpoint/2010/main" val="38186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F78B-B861-475E-6EA9-3077E62CF5F9}"/>
              </a:ext>
            </a:extLst>
          </p:cNvPr>
          <p:cNvSpPr>
            <a:spLocks noGrp="1"/>
          </p:cNvSpPr>
          <p:nvPr>
            <p:ph type="title"/>
          </p:nvPr>
        </p:nvSpPr>
        <p:spPr/>
        <p:txBody>
          <a:bodyPr/>
          <a:lstStyle/>
          <a:p>
            <a:r>
              <a:rPr lang="en-US" dirty="0">
                <a:latin typeface="Tahoma"/>
                <a:ea typeface="Tahoma"/>
                <a:cs typeface="Tahoma"/>
              </a:rPr>
              <a:t>Planning to Strategic Plan: Context</a:t>
            </a:r>
            <a:endParaRPr lang="en-US" dirty="0"/>
          </a:p>
        </p:txBody>
      </p:sp>
      <p:sp>
        <p:nvSpPr>
          <p:cNvPr id="3" name="Content Placeholder 2">
            <a:extLst>
              <a:ext uri="{FF2B5EF4-FFF2-40B4-BE49-F238E27FC236}">
                <a16:creationId xmlns:a16="http://schemas.microsoft.com/office/drawing/2014/main" id="{819E4D0C-3877-0557-1463-905FA9621805}"/>
              </a:ext>
            </a:extLst>
          </p:cNvPr>
          <p:cNvSpPr>
            <a:spLocks noGrp="1"/>
          </p:cNvSpPr>
          <p:nvPr>
            <p:ph idx="1"/>
          </p:nvPr>
        </p:nvSpPr>
        <p:spPr>
          <a:xfrm>
            <a:off x="810229" y="1287201"/>
            <a:ext cx="4539012" cy="2138963"/>
          </a:xfrm>
        </p:spPr>
        <p:txBody>
          <a:bodyPr vert="horz" lIns="91440" tIns="45720" rIns="91440" bIns="45720" rtlCol="0" anchor="t">
            <a:normAutofit/>
          </a:bodyPr>
          <a:lstStyle/>
          <a:p>
            <a:r>
              <a:rPr lang="en-US" dirty="0">
                <a:latin typeface="Tahoma"/>
                <a:ea typeface="Tahoma"/>
                <a:cs typeface="Tahoma"/>
              </a:rPr>
              <a:t>Initial </a:t>
            </a:r>
            <a:r>
              <a:rPr lang="en-US" i="1" dirty="0">
                <a:latin typeface="Tahoma"/>
                <a:ea typeface="Tahoma"/>
                <a:cs typeface="Tahoma"/>
              </a:rPr>
              <a:t>Roadmap </a:t>
            </a:r>
            <a:r>
              <a:rPr lang="en-US" dirty="0">
                <a:latin typeface="Tahoma"/>
                <a:ea typeface="Tahoma"/>
                <a:cs typeface="Tahoma"/>
              </a:rPr>
              <a:t>was concluding</a:t>
            </a:r>
          </a:p>
          <a:p>
            <a:r>
              <a:rPr lang="en-US" dirty="0">
                <a:latin typeface="Tahoma"/>
                <a:ea typeface="Tahoma"/>
                <a:cs typeface="Tahoma"/>
              </a:rPr>
              <a:t>New Chief Diversity Officer</a:t>
            </a:r>
          </a:p>
          <a:p>
            <a:r>
              <a:rPr lang="en-US" dirty="0">
                <a:latin typeface="Tahoma"/>
                <a:ea typeface="Tahoma"/>
                <a:cs typeface="Tahoma"/>
              </a:rPr>
              <a:t>Beginning months of the COVID-19 pandemic</a:t>
            </a:r>
          </a:p>
          <a:p>
            <a:r>
              <a:rPr lang="en-US" dirty="0">
                <a:latin typeface="Tahoma"/>
                <a:ea typeface="Tahoma"/>
                <a:cs typeface="Tahoma"/>
              </a:rPr>
              <a:t>A moment of racial reckoning in America</a:t>
            </a:r>
            <a:endParaRPr lang="en-US" dirty="0"/>
          </a:p>
        </p:txBody>
      </p:sp>
      <p:sp>
        <p:nvSpPr>
          <p:cNvPr id="4" name="Date Placeholder 3">
            <a:extLst>
              <a:ext uri="{FF2B5EF4-FFF2-40B4-BE49-F238E27FC236}">
                <a16:creationId xmlns:a16="http://schemas.microsoft.com/office/drawing/2014/main" id="{86ABA45E-1216-E42E-6FAA-781B700E9E33}"/>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2F4F0817-C941-5691-A73A-5AC2185F4151}"/>
              </a:ext>
            </a:extLst>
          </p:cNvPr>
          <p:cNvSpPr>
            <a:spLocks noGrp="1"/>
          </p:cNvSpPr>
          <p:nvPr>
            <p:ph type="sldNum" sz="quarter" idx="12"/>
          </p:nvPr>
        </p:nvSpPr>
        <p:spPr/>
        <p:txBody>
          <a:bodyPr/>
          <a:lstStyle/>
          <a:p>
            <a:fld id="{D0DD910F-CB18-0442-838C-D854C7564373}" type="slidenum">
              <a:rPr lang="en-US" smtClean="0"/>
              <a:t>6</a:t>
            </a:fld>
            <a:endParaRPr lang="en-US"/>
          </a:p>
        </p:txBody>
      </p:sp>
      <p:pic>
        <p:nvPicPr>
          <p:cNvPr id="2050" name="Picture 2" descr="A protester holds a large Black Power fist in the middle of a crowd gathered in New York on June 14, 2020. ">
            <a:extLst>
              <a:ext uri="{FF2B5EF4-FFF2-40B4-BE49-F238E27FC236}">
                <a16:creationId xmlns:a16="http://schemas.microsoft.com/office/drawing/2014/main" id="{83B26113-DC90-47AF-9D4F-04B89268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404" y="932094"/>
            <a:ext cx="3802601" cy="2138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port cover with the upper third colored solid blue with the words &quot;JHU Roadmap on Diversity and Inclusion&quot; written in white. The lower two thirds are the Johns Hopkins University crest and the words &quot;October 2016&quot; written in black.">
            <a:extLst>
              <a:ext uri="{FF2B5EF4-FFF2-40B4-BE49-F238E27FC236}">
                <a16:creationId xmlns:a16="http://schemas.microsoft.com/office/drawing/2014/main" id="{4E0ABFB3-D738-426B-B2B5-EDC7E00C2CEC}"/>
              </a:ext>
            </a:extLst>
          </p:cNvPr>
          <p:cNvPicPr>
            <a:picLocks noChangeAspect="1"/>
          </p:cNvPicPr>
          <p:nvPr/>
        </p:nvPicPr>
        <p:blipFill>
          <a:blip r:embed="rId4"/>
          <a:stretch>
            <a:fillRect/>
          </a:stretch>
        </p:blipFill>
        <p:spPr>
          <a:xfrm>
            <a:off x="5349241" y="1676686"/>
            <a:ext cx="2334839" cy="3056097"/>
          </a:xfrm>
          <a:prstGeom prst="rect">
            <a:avLst/>
          </a:prstGeom>
        </p:spPr>
      </p:pic>
      <p:sp>
        <p:nvSpPr>
          <p:cNvPr id="10" name="TextBox 9">
            <a:extLst>
              <a:ext uri="{FF2B5EF4-FFF2-40B4-BE49-F238E27FC236}">
                <a16:creationId xmlns:a16="http://schemas.microsoft.com/office/drawing/2014/main" id="{399F7EF8-12BB-45E0-BC32-9508FD7248E3}"/>
              </a:ext>
            </a:extLst>
          </p:cNvPr>
          <p:cNvSpPr txBox="1"/>
          <p:nvPr/>
        </p:nvSpPr>
        <p:spPr>
          <a:xfrm>
            <a:off x="179351" y="5925234"/>
            <a:ext cx="6094476" cy="246221"/>
          </a:xfrm>
          <a:prstGeom prst="rect">
            <a:avLst/>
          </a:prstGeom>
          <a:noFill/>
        </p:spPr>
        <p:txBody>
          <a:bodyPr wrap="square">
            <a:spAutoFit/>
          </a:bodyPr>
          <a:lstStyle/>
          <a:p>
            <a:r>
              <a:rPr lang="en-US" sz="1000" dirty="0">
                <a:solidFill>
                  <a:schemeClr val="bg1"/>
                </a:solidFill>
              </a:rPr>
              <a:t>https://www.cnn.com/2020/09/04/us/blm-protests-peaceful-report-trnd/index.html</a:t>
            </a:r>
          </a:p>
        </p:txBody>
      </p:sp>
      <p:pic>
        <p:nvPicPr>
          <p:cNvPr id="2052" name="Picture 4" descr="A group of masked travelers walking on a train platform.">
            <a:extLst>
              <a:ext uri="{FF2B5EF4-FFF2-40B4-BE49-F238E27FC236}">
                <a16:creationId xmlns:a16="http://schemas.microsoft.com/office/drawing/2014/main" id="{785A8F59-0FBD-4BF8-B167-3B50C78B7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1469" y="3351532"/>
            <a:ext cx="3446469" cy="20031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B00C08-0FCC-4430-8F3E-D40F562E7F70}"/>
              </a:ext>
            </a:extLst>
          </p:cNvPr>
          <p:cNvSpPr txBox="1"/>
          <p:nvPr/>
        </p:nvSpPr>
        <p:spPr>
          <a:xfrm>
            <a:off x="179285" y="6103986"/>
            <a:ext cx="6094520" cy="246221"/>
          </a:xfrm>
          <a:prstGeom prst="rect">
            <a:avLst/>
          </a:prstGeom>
          <a:noFill/>
        </p:spPr>
        <p:txBody>
          <a:bodyPr wrap="square">
            <a:spAutoFit/>
          </a:bodyPr>
          <a:lstStyle/>
          <a:p>
            <a:r>
              <a:rPr lang="en-US" sz="1000" dirty="0">
                <a:solidFill>
                  <a:schemeClr val="bg1"/>
                </a:solidFill>
              </a:rPr>
              <a:t>https://news.yale.edu/2021/10/11/widespread-masking-encourages-others-wear-masks</a:t>
            </a:r>
          </a:p>
        </p:txBody>
      </p:sp>
    </p:spTree>
    <p:extLst>
      <p:ext uri="{BB962C8B-B14F-4D97-AF65-F5344CB8AC3E}">
        <p14:creationId xmlns:p14="http://schemas.microsoft.com/office/powerpoint/2010/main" val="155387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7EDD-8F10-44B6-A5BC-045C604679EF}"/>
              </a:ext>
            </a:extLst>
          </p:cNvPr>
          <p:cNvSpPr>
            <a:spLocks noGrp="1"/>
          </p:cNvSpPr>
          <p:nvPr>
            <p:ph type="title"/>
          </p:nvPr>
        </p:nvSpPr>
        <p:spPr/>
        <p:txBody>
          <a:bodyPr/>
          <a:lstStyle/>
          <a:p>
            <a:r>
              <a:rPr lang="en-US">
                <a:latin typeface="Tahoma"/>
                <a:ea typeface="Tahoma"/>
                <a:cs typeface="Tahoma"/>
              </a:rPr>
              <a:t>Planning to Strategic Plan: Our Initial </a:t>
            </a:r>
            <a:r>
              <a:rPr lang="en-US" i="1">
                <a:latin typeface="Tahoma"/>
                <a:ea typeface="Tahoma"/>
                <a:cs typeface="Tahoma"/>
              </a:rPr>
              <a:t>Roadmap</a:t>
            </a:r>
            <a:r>
              <a:rPr lang="en-US">
                <a:latin typeface="Tahoma"/>
                <a:ea typeface="Tahoma"/>
                <a:cs typeface="Tahoma"/>
              </a:rPr>
              <a:t> Process</a:t>
            </a:r>
          </a:p>
        </p:txBody>
      </p:sp>
      <p:sp>
        <p:nvSpPr>
          <p:cNvPr id="3" name="Content Placeholder 2">
            <a:extLst>
              <a:ext uri="{FF2B5EF4-FFF2-40B4-BE49-F238E27FC236}">
                <a16:creationId xmlns:a16="http://schemas.microsoft.com/office/drawing/2014/main" id="{2D73995E-3FB5-4C15-A910-388D5920F325}"/>
              </a:ext>
            </a:extLst>
          </p:cNvPr>
          <p:cNvSpPr>
            <a:spLocks noGrp="1"/>
          </p:cNvSpPr>
          <p:nvPr>
            <p:ph idx="1"/>
          </p:nvPr>
        </p:nvSpPr>
        <p:spPr>
          <a:xfrm>
            <a:off x="810228" y="1287201"/>
            <a:ext cx="9716756" cy="4141326"/>
          </a:xfrm>
        </p:spPr>
        <p:txBody>
          <a:bodyPr/>
          <a:lstStyle/>
          <a:p>
            <a:pPr>
              <a:spcBef>
                <a:spcPts val="800"/>
              </a:spcBef>
            </a:pPr>
            <a:r>
              <a:rPr lang="en-US"/>
              <a:t>Identify Roadmap 2020 Task Force members</a:t>
            </a:r>
          </a:p>
          <a:p>
            <a:pPr>
              <a:spcBef>
                <a:spcPts val="800"/>
              </a:spcBef>
            </a:pPr>
            <a:r>
              <a:rPr lang="en-US"/>
              <a:t>Charge meeting</a:t>
            </a:r>
          </a:p>
          <a:p>
            <a:pPr>
              <a:spcBef>
                <a:spcPts val="800"/>
              </a:spcBef>
            </a:pPr>
            <a:r>
              <a:rPr lang="en-US"/>
              <a:t>Dual retreat with Diversity Leadership Council (DLC) to identify work groups</a:t>
            </a:r>
          </a:p>
          <a:p>
            <a:pPr>
              <a:spcBef>
                <a:spcPts val="800"/>
              </a:spcBef>
            </a:pPr>
            <a:r>
              <a:rPr lang="en-US"/>
              <a:t>Formation of work groups</a:t>
            </a:r>
          </a:p>
          <a:p>
            <a:pPr>
              <a:spcBef>
                <a:spcPts val="800"/>
              </a:spcBef>
            </a:pPr>
            <a:r>
              <a:rPr lang="en-US"/>
              <a:t>Work Groups develop recommendations</a:t>
            </a:r>
          </a:p>
          <a:p>
            <a:pPr>
              <a:spcBef>
                <a:spcPts val="800"/>
              </a:spcBef>
            </a:pPr>
            <a:r>
              <a:rPr lang="en-US"/>
              <a:t>Work with University Leadership to create pillars based on recommendations</a:t>
            </a:r>
          </a:p>
          <a:p>
            <a:pPr>
              <a:spcBef>
                <a:spcPts val="800"/>
              </a:spcBef>
            </a:pPr>
            <a:r>
              <a:rPr lang="en-US"/>
              <a:t>Open comment and socialization period</a:t>
            </a:r>
          </a:p>
          <a:p>
            <a:pPr>
              <a:spcBef>
                <a:spcPts val="800"/>
              </a:spcBef>
            </a:pPr>
            <a:r>
              <a:rPr lang="en-US"/>
              <a:t>Continued refinement</a:t>
            </a:r>
          </a:p>
          <a:p>
            <a:pPr>
              <a:spcBef>
                <a:spcPts val="800"/>
              </a:spcBef>
            </a:pPr>
            <a:r>
              <a:rPr lang="en-US"/>
              <a:t>Endorsement by Board of Trustees</a:t>
            </a:r>
          </a:p>
          <a:p>
            <a:pPr>
              <a:spcBef>
                <a:spcPts val="800"/>
              </a:spcBef>
            </a:pPr>
            <a:r>
              <a:rPr lang="en-US"/>
              <a:t>Rollout DEI Strategic Plan</a:t>
            </a:r>
          </a:p>
          <a:p>
            <a:pPr marL="0" indent="0">
              <a:buNone/>
            </a:pPr>
            <a:endParaRPr lang="en-US"/>
          </a:p>
        </p:txBody>
      </p:sp>
      <p:sp>
        <p:nvSpPr>
          <p:cNvPr id="4" name="Date Placeholder 3">
            <a:extLst>
              <a:ext uri="{FF2B5EF4-FFF2-40B4-BE49-F238E27FC236}">
                <a16:creationId xmlns:a16="http://schemas.microsoft.com/office/drawing/2014/main" id="{D4FBC1CC-82E3-49EE-A151-0C34AA1E24E7}"/>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65E436B0-D359-4E6B-88CB-3E4E68D45152}"/>
              </a:ext>
            </a:extLst>
          </p:cNvPr>
          <p:cNvSpPr>
            <a:spLocks noGrp="1"/>
          </p:cNvSpPr>
          <p:nvPr>
            <p:ph type="sldNum" sz="quarter" idx="12"/>
          </p:nvPr>
        </p:nvSpPr>
        <p:spPr/>
        <p:txBody>
          <a:bodyPr/>
          <a:lstStyle/>
          <a:p>
            <a:fld id="{D0DD910F-CB18-0442-838C-D854C7564373}" type="slidenum">
              <a:rPr lang="en-US" smtClean="0"/>
              <a:t>7</a:t>
            </a:fld>
            <a:endParaRPr lang="en-US"/>
          </a:p>
        </p:txBody>
      </p:sp>
    </p:spTree>
    <p:extLst>
      <p:ext uri="{BB962C8B-B14F-4D97-AF65-F5344CB8AC3E}">
        <p14:creationId xmlns:p14="http://schemas.microsoft.com/office/powerpoint/2010/main" val="410212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FBC1CC-82E3-49EE-A151-0C34AA1E24E7}"/>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65E436B0-D359-4E6B-88CB-3E4E68D45152}"/>
              </a:ext>
            </a:extLst>
          </p:cNvPr>
          <p:cNvSpPr>
            <a:spLocks noGrp="1"/>
          </p:cNvSpPr>
          <p:nvPr>
            <p:ph type="sldNum" sz="quarter" idx="12"/>
          </p:nvPr>
        </p:nvSpPr>
        <p:spPr/>
        <p:txBody>
          <a:bodyPr/>
          <a:lstStyle/>
          <a:p>
            <a:fld id="{D0DD910F-CB18-0442-838C-D854C7564373}" type="slidenum">
              <a:rPr lang="en-US" dirty="0" smtClean="0"/>
              <a:t>8</a:t>
            </a:fld>
            <a:endParaRPr lang="en-US"/>
          </a:p>
        </p:txBody>
      </p:sp>
      <p:pic>
        <p:nvPicPr>
          <p:cNvPr id="7" name="Picture 6" descr="A colorful timeline snaking back and forth with the alternating colors of green, blue, and purple. &#10;&#10;">
            <a:extLst>
              <a:ext uri="{FF2B5EF4-FFF2-40B4-BE49-F238E27FC236}">
                <a16:creationId xmlns:a16="http://schemas.microsoft.com/office/drawing/2014/main" id="{397CE378-AB2A-4E91-9333-F49E818F0507}"/>
              </a:ext>
            </a:extLst>
          </p:cNvPr>
          <p:cNvPicPr>
            <a:picLocks noChangeAspect="1"/>
          </p:cNvPicPr>
          <p:nvPr/>
        </p:nvPicPr>
        <p:blipFill rotWithShape="1">
          <a:blip r:embed="rId2"/>
          <a:srcRect t="3980" b="11692"/>
          <a:stretch/>
        </p:blipFill>
        <p:spPr>
          <a:xfrm>
            <a:off x="3110639" y="4461"/>
            <a:ext cx="6324851" cy="6857401"/>
          </a:xfrm>
          <a:prstGeom prst="rect">
            <a:avLst/>
          </a:prstGeom>
          <a:ln w="6350">
            <a:solidFill>
              <a:schemeClr val="tx1"/>
            </a:solidFill>
          </a:ln>
        </p:spPr>
      </p:pic>
      <p:sp>
        <p:nvSpPr>
          <p:cNvPr id="2" name="Title 1">
            <a:extLst>
              <a:ext uri="{FF2B5EF4-FFF2-40B4-BE49-F238E27FC236}">
                <a16:creationId xmlns:a16="http://schemas.microsoft.com/office/drawing/2014/main" id="{5FA17BC2-C70A-49C9-8626-CF1BD86AEE50}"/>
              </a:ext>
            </a:extLst>
          </p:cNvPr>
          <p:cNvSpPr>
            <a:spLocks noGrp="1"/>
          </p:cNvSpPr>
          <p:nvPr>
            <p:ph type="title" idx="4294967295"/>
          </p:nvPr>
        </p:nvSpPr>
        <p:spPr>
          <a:xfrm>
            <a:off x="810228" y="-1721850"/>
            <a:ext cx="10518172" cy="1721850"/>
          </a:xfrm>
        </p:spPr>
        <p:txBody>
          <a:bodyPr vert="horz" lIns="91440" tIns="45720" rIns="91440" bIns="45720" rtlCol="0" anchor="b" anchorCtr="0">
            <a:normAutofit/>
          </a:bodyPr>
          <a:lstStyle/>
          <a:p>
            <a:r>
              <a:rPr lang="en-US" dirty="0"/>
              <a:t>Roadmap 2020 Task Force Timeline and Deliverables</a:t>
            </a:r>
          </a:p>
        </p:txBody>
      </p:sp>
    </p:spTree>
    <p:extLst>
      <p:ext uri="{BB962C8B-B14F-4D97-AF65-F5344CB8AC3E}">
        <p14:creationId xmlns:p14="http://schemas.microsoft.com/office/powerpoint/2010/main" val="21826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02DE-2C1A-462A-AD09-DB438219793E}"/>
              </a:ext>
            </a:extLst>
          </p:cNvPr>
          <p:cNvSpPr>
            <a:spLocks noGrp="1"/>
          </p:cNvSpPr>
          <p:nvPr>
            <p:ph type="title"/>
          </p:nvPr>
        </p:nvSpPr>
        <p:spPr/>
        <p:txBody>
          <a:bodyPr/>
          <a:lstStyle/>
          <a:p>
            <a:r>
              <a:rPr lang="en-US">
                <a:latin typeface="Tahoma"/>
                <a:ea typeface="Tahoma"/>
                <a:cs typeface="Tahoma"/>
              </a:rPr>
              <a:t>Planning to Strategic Plan: Our Initial </a:t>
            </a:r>
            <a:r>
              <a:rPr lang="en-US" i="1">
                <a:latin typeface="Tahoma"/>
                <a:ea typeface="Tahoma"/>
                <a:cs typeface="Tahoma"/>
              </a:rPr>
              <a:t>Roadmap</a:t>
            </a:r>
            <a:r>
              <a:rPr lang="en-US">
                <a:latin typeface="Tahoma"/>
                <a:ea typeface="Tahoma"/>
                <a:cs typeface="Tahoma"/>
              </a:rPr>
              <a:t> Process</a:t>
            </a:r>
          </a:p>
        </p:txBody>
      </p:sp>
      <p:sp>
        <p:nvSpPr>
          <p:cNvPr id="3" name="Content Placeholder 2">
            <a:extLst>
              <a:ext uri="{FF2B5EF4-FFF2-40B4-BE49-F238E27FC236}">
                <a16:creationId xmlns:a16="http://schemas.microsoft.com/office/drawing/2014/main" id="{AFEB433F-883D-4621-9B48-F0E446DCC675}"/>
              </a:ext>
            </a:extLst>
          </p:cNvPr>
          <p:cNvSpPr>
            <a:spLocks noGrp="1"/>
          </p:cNvSpPr>
          <p:nvPr>
            <p:ph idx="1"/>
          </p:nvPr>
        </p:nvSpPr>
        <p:spPr>
          <a:xfrm>
            <a:off x="841866" y="1222890"/>
            <a:ext cx="10648347" cy="4353521"/>
          </a:xfrm>
        </p:spPr>
        <p:txBody>
          <a:bodyPr vert="horz" lIns="91440" tIns="45720" rIns="91440" bIns="45720" rtlCol="0" anchor="t">
            <a:noAutofit/>
          </a:bodyPr>
          <a:lstStyle/>
          <a:p>
            <a:pPr marL="0" indent="0">
              <a:buNone/>
            </a:pPr>
            <a:r>
              <a:rPr lang="en-US" sz="2800" b="1">
                <a:latin typeface="Tahoma"/>
                <a:ea typeface="Tahoma"/>
                <a:cs typeface="Tahoma"/>
              </a:rPr>
              <a:t>Primary Objective</a:t>
            </a:r>
            <a:endParaRPr lang="en-US" sz="2800"/>
          </a:p>
          <a:p>
            <a:pPr marL="457200" indent="-457200"/>
            <a:r>
              <a:rPr lang="en-US" sz="2800">
                <a:latin typeface="Tahoma"/>
                <a:ea typeface="Tahoma"/>
                <a:cs typeface="Tahoma"/>
              </a:rPr>
              <a:t>Develop a set of recommendations with measurable goals and accountabilities that highlight new approaches and collaborations within and beyond our academic community aimed at ensuring more concrete progress over the next five years.</a:t>
            </a:r>
            <a:endParaRPr lang="en-US" sz="2800"/>
          </a:p>
          <a:p>
            <a:endParaRPr lang="en-US"/>
          </a:p>
        </p:txBody>
      </p:sp>
      <p:sp>
        <p:nvSpPr>
          <p:cNvPr id="4" name="Date Placeholder 3">
            <a:extLst>
              <a:ext uri="{FF2B5EF4-FFF2-40B4-BE49-F238E27FC236}">
                <a16:creationId xmlns:a16="http://schemas.microsoft.com/office/drawing/2014/main" id="{AD9AFD73-9083-406E-B9A3-A7D5BBE42EEA}"/>
              </a:ext>
            </a:extLst>
          </p:cNvPr>
          <p:cNvSpPr>
            <a:spLocks noGrp="1"/>
          </p:cNvSpPr>
          <p:nvPr>
            <p:ph type="dt" sz="half" idx="10"/>
          </p:nvPr>
        </p:nvSpPr>
        <p:spPr/>
        <p:txBody>
          <a:bodyPr/>
          <a:lstStyle/>
          <a:p>
            <a:fld id="{A334FBF4-62D7-BF4B-9691-0C7D28A55B8E}" type="datetime4">
              <a:rPr lang="en-US" smtClean="0"/>
              <a:t>July 7, 2023</a:t>
            </a:fld>
            <a:endParaRPr lang="en-US"/>
          </a:p>
        </p:txBody>
      </p:sp>
      <p:sp>
        <p:nvSpPr>
          <p:cNvPr id="5" name="Slide Number Placeholder 4">
            <a:extLst>
              <a:ext uri="{FF2B5EF4-FFF2-40B4-BE49-F238E27FC236}">
                <a16:creationId xmlns:a16="http://schemas.microsoft.com/office/drawing/2014/main" id="{31486FAC-24B1-4D74-B3A9-48885E069AF3}"/>
              </a:ext>
            </a:extLst>
          </p:cNvPr>
          <p:cNvSpPr>
            <a:spLocks noGrp="1"/>
          </p:cNvSpPr>
          <p:nvPr>
            <p:ph type="sldNum" sz="quarter" idx="12"/>
          </p:nvPr>
        </p:nvSpPr>
        <p:spPr/>
        <p:txBody>
          <a:bodyPr/>
          <a:lstStyle/>
          <a:p>
            <a:fld id="{D0DD910F-CB18-0442-838C-D854C7564373}" type="slidenum">
              <a:rPr lang="en-US" smtClean="0"/>
              <a:t>9</a:t>
            </a:fld>
            <a:endParaRPr lang="en-US"/>
          </a:p>
        </p:txBody>
      </p:sp>
    </p:spTree>
    <p:extLst>
      <p:ext uri="{BB962C8B-B14F-4D97-AF65-F5344CB8AC3E}">
        <p14:creationId xmlns:p14="http://schemas.microsoft.com/office/powerpoint/2010/main" val="38462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ritage Blue Theme">
  <a:themeElements>
    <a:clrScheme name="Heritage Blue">
      <a:dk1>
        <a:srgbClr val="1D366C"/>
      </a:dk1>
      <a:lt1>
        <a:srgbClr val="FFFFFF"/>
      </a:lt1>
      <a:dk2>
        <a:srgbClr val="0070B9"/>
      </a:dk2>
      <a:lt2>
        <a:srgbClr val="6CA9DB"/>
      </a:lt2>
      <a:accent1>
        <a:srgbClr val="D44728"/>
      </a:accent1>
      <a:accent2>
        <a:srgbClr val="78222D"/>
      </a:accent2>
      <a:accent3>
        <a:srgbClr val="A55996"/>
      </a:accent3>
      <a:accent4>
        <a:srgbClr val="009875"/>
      </a:accent4>
      <a:accent5>
        <a:srgbClr val="236FB7"/>
      </a:accent5>
      <a:accent6>
        <a:srgbClr val="F5C300"/>
      </a:accent6>
      <a:hlink>
        <a:srgbClr val="0563C1"/>
      </a:hlink>
      <a:folHlink>
        <a:srgbClr val="54264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67697821-F3F9-4B44-BB01-13E7E56785D4}" vid="{5E3A260A-9CB2-D849-A797-5B57F018D0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a0fc7c-54e4-4b41-a921-fe34acd37f26">
      <Terms xmlns="http://schemas.microsoft.com/office/infopath/2007/PartnerControls"/>
    </lcf76f155ced4ddcb4097134ff3c332f>
    <TaxCatchAll xmlns="4c8bb694-105f-4484-8408-295f4030d57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86A3881E39B042BCBF392F22A4DE86" ma:contentTypeVersion="18" ma:contentTypeDescription="Create a new document." ma:contentTypeScope="" ma:versionID="4e80bfd9812249bcd908b0ff973268ac">
  <xsd:schema xmlns:xsd="http://www.w3.org/2001/XMLSchema" xmlns:xs="http://www.w3.org/2001/XMLSchema" xmlns:p="http://schemas.microsoft.com/office/2006/metadata/properties" xmlns:ns2="95a0fc7c-54e4-4b41-a921-fe34acd37f26" xmlns:ns3="4c8bb694-105f-4484-8408-295f4030d578" targetNamespace="http://schemas.microsoft.com/office/2006/metadata/properties" ma:root="true" ma:fieldsID="4e717dd276ec24695ee175572b088c8e" ns2:_="" ns3:_="">
    <xsd:import namespace="95a0fc7c-54e4-4b41-a921-fe34acd37f26"/>
    <xsd:import namespace="4c8bb694-105f-4484-8408-295f4030d5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a0fc7c-54e4-4b41-a921-fe34acd37f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11d628-647c-4c8d-8dd1-c5fb09250af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8bb694-105f-4484-8408-295f4030d57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965b20-c528-4997-b505-db69a9f29955}" ma:internalName="TaxCatchAll" ma:showField="CatchAllData" ma:web="4c8bb694-105f-4484-8408-295f4030d5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DC0B4F-3A08-4902-B6C5-F63DDE87DF81}">
  <ds:schemaRefs>
    <ds:schemaRef ds:uri="486dbaf7-da2e-4921-8029-6d400846cabb"/>
    <ds:schemaRef ds:uri="652f7aea-331a-4b1e-b2ee-f9e92a1871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396E7A-876C-48E8-BBB0-C63DE7352862}">
  <ds:schemaRefs>
    <ds:schemaRef ds:uri="http://schemas.microsoft.com/sharepoint/v3/contenttype/forms"/>
  </ds:schemaRefs>
</ds:datastoreItem>
</file>

<file path=customXml/itemProps3.xml><?xml version="1.0" encoding="utf-8"?>
<ds:datastoreItem xmlns:ds="http://schemas.openxmlformats.org/officeDocument/2006/customXml" ds:itemID="{935F0AA5-B7A5-473C-AD71-B8FEAAFA1595}"/>
</file>

<file path=docProps/app.xml><?xml version="1.0" encoding="utf-8"?>
<Properties xmlns="http://schemas.openxmlformats.org/officeDocument/2006/extended-properties" xmlns:vt="http://schemas.openxmlformats.org/officeDocument/2006/docPropsVTypes">
  <Template>Heritage Blue Theme</Template>
  <TotalTime>66</TotalTime>
  <Words>1472</Words>
  <Application>Microsoft Office PowerPoint</Application>
  <PresentationFormat>Widescreen</PresentationFormat>
  <Paragraphs>311</Paragraphs>
  <Slides>29</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Gentona</vt:lpstr>
      <vt:lpstr>Gentona Book</vt:lpstr>
      <vt:lpstr>Tahoma</vt:lpstr>
      <vt:lpstr>TitlingGothicFB Comp Medium</vt:lpstr>
      <vt:lpstr>Heritage Blue Theme</vt:lpstr>
      <vt:lpstr>Pathways and Processes</vt:lpstr>
      <vt:lpstr>No slide title</vt:lpstr>
      <vt:lpstr>Agenda</vt:lpstr>
      <vt:lpstr>Planning to Strategic Plan</vt:lpstr>
      <vt:lpstr>Planning to Strategic Plan</vt:lpstr>
      <vt:lpstr>Planning to Strategic Plan: Context</vt:lpstr>
      <vt:lpstr>Planning to Strategic Plan: Our Initial Roadmap Process</vt:lpstr>
      <vt:lpstr>Roadmap 2020 Task Force Timeline and Deliverables</vt:lpstr>
      <vt:lpstr>Planning to Strategic Plan: Our Initial Roadmap Process</vt:lpstr>
      <vt:lpstr>Planning to Strategic Plan: Identifying Task force Members</vt:lpstr>
      <vt:lpstr>Strategic Planning</vt:lpstr>
      <vt:lpstr>Strategic Planning</vt:lpstr>
      <vt:lpstr>Strategic Planning: Roadmap 2020 Task Force</vt:lpstr>
      <vt:lpstr>Strategic Planning: Engaging Affiliates</vt:lpstr>
      <vt:lpstr>Strategic Planning: Task Force Guiding Principles</vt:lpstr>
      <vt:lpstr>Integrating Systems and Design Thinking</vt:lpstr>
      <vt:lpstr>Strategic Planning: Listening To the System – Staff Development</vt:lpstr>
      <vt:lpstr>Strategic Planning: Understanding the System - Addressing Root Causes</vt:lpstr>
      <vt:lpstr>Strategic Planning: Identifying Your Systems</vt:lpstr>
      <vt:lpstr>Refining The Plan</vt:lpstr>
      <vt:lpstr>Refining the Plan: Task Force Review Cycles</vt:lpstr>
      <vt:lpstr>What we received...  Roadmap Task Force Recommendations—Disposition in Second Roadmap Goals</vt:lpstr>
      <vt:lpstr>No title slide</vt:lpstr>
      <vt:lpstr>Refning the Plan: Coming to a Consensus</vt:lpstr>
      <vt:lpstr>Refining the Plan: Identifying and Prioritizing Strategic Planning Efforts</vt:lpstr>
      <vt:lpstr>Refining the Plan: Commitment without currency...</vt:lpstr>
      <vt:lpstr>Building Capacity</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Jackson</dc:creator>
  <cp:lastModifiedBy>Erin Fox</cp:lastModifiedBy>
  <cp:revision>223</cp:revision>
  <dcterms:created xsi:type="dcterms:W3CDTF">2022-01-17T17:18:40Z</dcterms:created>
  <dcterms:modified xsi:type="dcterms:W3CDTF">2023-07-07T21:26:56Z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0x010100B186A3881E39B042BCBF392F22A4DE86</vt:lpwstr>
  </property>
</Properties>
</file>