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7" r:id="rId2"/>
    <p:sldId id="258" r:id="rId3"/>
    <p:sldId id="259" r:id="rId4"/>
    <p:sldId id="260" r:id="rId5"/>
    <p:sldId id="261" r:id="rId6"/>
    <p:sldId id="270" r:id="rId7"/>
    <p:sldId id="271" r:id="rId8"/>
    <p:sldId id="263" r:id="rId9"/>
    <p:sldId id="266" r:id="rId10"/>
    <p:sldId id="264" r:id="rId11"/>
    <p:sldId id="267" r:id="rId12"/>
    <p:sldId id="272" r:id="rId13"/>
    <p:sldId id="268" r:id="rId14"/>
  </p:sldIdLst>
  <p:sldSz cx="18288000" cy="10287000"/>
  <p:notesSz cx="6858000" cy="9144000"/>
  <p:embeddedFontLst>
    <p:embeddedFont>
      <p:font typeface="Playfair Display" panose="00000500000000000000" pitchFamily="2" charset="0"/>
      <p:regular r:id="rId16"/>
    </p:embeddedFont>
    <p:embeddedFont>
      <p:font typeface="Public Sans Bold" panose="020B0604020202020204" charset="0"/>
      <p:regular r:id="rId17"/>
    </p:embeddedFont>
    <p:embeddedFont>
      <p:font typeface="Work Sans" pitchFamily="2" charset="0"/>
      <p:regular r:id="rId18"/>
      <p:bold r:id="rId19"/>
      <p:italic r:id="rId20"/>
      <p:boldItalic r:id="rId21"/>
    </p:embeddedFont>
    <p:embeddedFont>
      <p:font typeface="Work Sans Bold" pitchFamily="2" charset="0"/>
      <p:regular r:id="rId22"/>
      <p:bold r:id="rId23"/>
    </p:embeddedFont>
    <p:embeddedFont>
      <p:font typeface="Work Sans Light" pitchFamily="2" charset="0"/>
      <p:regular r:id="rId24"/>
      <p:italic r:id="rId25"/>
    </p:embeddedFont>
    <p:embeddedFont>
      <p:font typeface="Work Sans Light Italics" panose="020B0604020202020204" charset="0"/>
      <p:regular r:id="rId26"/>
    </p:embeddedFont>
    <p:embeddedFont>
      <p:font typeface="Work Sans Medium" pitchFamily="2" charset="0"/>
      <p:regular r:id="rId27"/>
      <p:italic r:id="rId28"/>
    </p:embeddedFont>
    <p:embeddedFont>
      <p:font typeface="Work Sans Semi-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348" autoAdjust="0"/>
  </p:normalViewPr>
  <p:slideViewPr>
    <p:cSldViewPr>
      <p:cViewPr varScale="1">
        <p:scale>
          <a:sx n="58" d="100"/>
          <a:sy n="58"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dirty="0"/>
              <a:t>Short intro – going to start talking about employees, but we are really going to wind up looking at the role of the leader – at any level of the organization</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222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five most important drivers of resilience are: </a:t>
            </a:r>
          </a:p>
          <a:p>
            <a:r>
              <a:rPr lang="en-US" dirty="0"/>
              <a:t>emotional regulation: the ability to effectively manage our emotions without being controlled by them; </a:t>
            </a:r>
          </a:p>
          <a:p>
            <a:r>
              <a:rPr lang="en-US" dirty="0"/>
              <a:t>cognitive agility: the ability to alternate between opportunistic scoping and focused effort; </a:t>
            </a:r>
          </a:p>
          <a:p>
            <a:r>
              <a:rPr lang="en-US" dirty="0"/>
              <a:t>optimism: the tendency to imagine positive outcomes; </a:t>
            </a:r>
          </a:p>
          <a:p>
            <a:r>
              <a:rPr lang="en-US" dirty="0"/>
              <a:t>self-efficacy: our belief in our ability to accomplish our goals; and </a:t>
            </a:r>
          </a:p>
          <a:p>
            <a:r>
              <a:rPr lang="en-US" dirty="0"/>
              <a:t>self-compassion: the ability to extend compassion to ourselves.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Those five qualities on the last slide – what do they have in common? </a:t>
            </a:r>
          </a:p>
          <a:p>
            <a:endParaRPr lang="en-US" dirty="0"/>
          </a:p>
          <a:p>
            <a:r>
              <a:rPr lang="en-US" dirty="0"/>
              <a:t>All of us, but </a:t>
            </a:r>
            <a:r>
              <a:rPr lang="en-US" dirty="0" err="1"/>
              <a:t>esp</a:t>
            </a:r>
            <a:r>
              <a:rPr lang="en-US" dirty="0"/>
              <a:t> leaders, need to be able to interrupt our default patterns – to master the pause -- and our knee jerk emotional responses in order to choose intentions – to give ourselves the opportunity to return to what we have thoughtfully prepared and intended. </a:t>
            </a:r>
          </a:p>
          <a:p>
            <a:endParaRPr lang="en-US" dirty="0"/>
          </a:p>
          <a:p>
            <a:r>
              <a:rPr lang="en-US" dirty="0"/>
              <a:t>Stop</a:t>
            </a:r>
          </a:p>
          <a:p>
            <a:r>
              <a:rPr lang="en-US" dirty="0"/>
              <a:t>Challenge</a:t>
            </a:r>
          </a:p>
          <a:p>
            <a:r>
              <a:rPr lang="en-US" dirty="0"/>
              <a:t>Choose</a:t>
            </a:r>
          </a:p>
          <a:p>
            <a:endParaRPr lang="en-US" dirty="0"/>
          </a:p>
          <a:p>
            <a:r>
              <a:rPr lang="en-US" dirty="0"/>
              <a:t>Now – this can be mindfulness and a meditation practice. This is my personal </a:t>
            </a:r>
            <a:r>
              <a:rPr lang="en-US" dirty="0" err="1"/>
              <a:t>fave</a:t>
            </a:r>
            <a:r>
              <a:rPr lang="en-US" dirty="0"/>
              <a:t>. But that </a:t>
            </a:r>
            <a:r>
              <a:rPr lang="en-US" dirty="0" err="1"/>
              <a:t>mmindfulness</a:t>
            </a:r>
            <a:r>
              <a:rPr lang="en-US" dirty="0"/>
              <a:t> practice – even in the lunchroom sponsored by HR – I </a:t>
            </a:r>
            <a:r>
              <a:rPr lang="en-US" dirty="0" err="1"/>
              <a:t>sjust</a:t>
            </a:r>
            <a:r>
              <a:rPr lang="en-US" dirty="0"/>
              <a:t> the practice session for real life. </a:t>
            </a:r>
          </a:p>
          <a:p>
            <a:endParaRPr lang="en-US" dirty="0"/>
          </a:p>
          <a:p>
            <a:r>
              <a:rPr lang="en-US" dirty="0"/>
              <a:t>Our leaders and our organizations need systems and structures that don’t in themselves promise resiliency, but that create the spaces and the habits and the expectations that, as leaders, we are not emotionally in the mosh pit of the work, but also have the capacity to climb up onto the balcony and observe – ourselves and others – and choose a path forward that is values aligned and people first. </a:t>
            </a:r>
          </a:p>
          <a:p>
            <a:endParaRPr lang="en-US" dirty="0"/>
          </a:p>
          <a:p>
            <a:r>
              <a:rPr lang="en-US" dirty="0"/>
              <a:t>Thanks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2621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01143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stats indicate that the workforce in our industries is NOT ok</a:t>
            </a:r>
          </a:p>
          <a:p>
            <a:endParaRPr lang="en-US" dirty="0"/>
          </a:p>
          <a:p>
            <a:r>
              <a:rPr lang="en-US" dirty="0"/>
              <a:t>Academic Impressions survey indicates that </a:t>
            </a:r>
          </a:p>
          <a:p>
            <a:endParaRPr lang="en-US" dirty="0"/>
          </a:p>
          <a:p>
            <a:r>
              <a:rPr lang="en-US" dirty="0"/>
              <a:t>Gallup &amp; The People Lab @ Harvard both show .</a:t>
            </a:r>
          </a:p>
          <a:p>
            <a:endParaRPr lang="en-US" dirty="0"/>
          </a:p>
          <a:p>
            <a:r>
              <a:rPr lang="en-US" dirty="0"/>
              <a:t>This isn't NEWS, per se. From "don't call me resilient" during the pandemic to "quiet quitting after," private and public sector employers KNOW that there exists in </a:t>
            </a:r>
            <a:r>
              <a:rPr lang="en-US" dirty="0" err="1"/>
              <a:t>NOrth</a:t>
            </a:r>
            <a:r>
              <a:rPr lang="en-US" dirty="0"/>
              <a:t> America a workplace morale problem. </a:t>
            </a:r>
          </a:p>
          <a:p>
            <a:endParaRPr lang="en-US" dirty="0"/>
          </a:p>
          <a:p>
            <a:r>
              <a:rPr lang="en-US" dirty="0"/>
              <a:t>Audience check. </a:t>
            </a:r>
          </a:p>
          <a:p>
            <a:endParaRPr lang="en-US" dirty="0"/>
          </a:p>
          <a:p>
            <a:r>
              <a:rPr lang="en-US" dirty="0"/>
              <a:t>If there is an engagement problem at your organization, what are ppl "blaming" it on? </a:t>
            </a:r>
          </a:p>
          <a:p>
            <a:endParaRPr lang="en-US" dirty="0"/>
          </a:p>
          <a:p>
            <a:r>
              <a:rPr lang="en-US" dirty="0"/>
              <a:t>Values conflict</a:t>
            </a:r>
          </a:p>
          <a:p>
            <a:r>
              <a:rPr lang="en-US" dirty="0"/>
              <a:t>money, pay, investments</a:t>
            </a:r>
          </a:p>
          <a:p>
            <a:r>
              <a:rPr lang="en-US" dirty="0"/>
              <a:t>culture of overwork and underpay</a:t>
            </a:r>
          </a:p>
          <a:p>
            <a:r>
              <a:rPr lang="en-US" dirty="0"/>
              <a:t>bloating of C-level salaries</a:t>
            </a:r>
          </a:p>
          <a:p>
            <a:r>
              <a:rPr lang="en-US" dirty="0"/>
              <a:t>poor supervisory quality and relationships</a:t>
            </a:r>
          </a:p>
          <a:p>
            <a:r>
              <a:rPr lang="en-US" dirty="0"/>
              <a:t>recognition </a:t>
            </a:r>
            <a:r>
              <a:rPr lang="en-US" dirty="0" err="1"/>
              <a:t>duriing</a:t>
            </a:r>
            <a:r>
              <a:rPr lang="en-US" dirty="0"/>
              <a:t> pandemic both that work COULD be different and that connections at work DO matter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happens when employees are burned out, </a:t>
            </a:r>
            <a:r>
              <a:rPr lang="en-US" dirty="0" err="1"/>
              <a:t>unresilient</a:t>
            </a:r>
            <a:r>
              <a:rPr lang="en-US" dirty="0"/>
              <a:t>, frustrated? </a:t>
            </a:r>
          </a:p>
          <a:p>
            <a:endParaRPr lang="en-US" dirty="0"/>
          </a:p>
          <a:p>
            <a:r>
              <a:rPr lang="en-US" dirty="0"/>
              <a:t>They quit or become disengaged. Turnover. Extra burden on those left behind, </a:t>
            </a:r>
            <a:r>
              <a:rPr lang="en-US" dirty="0" err="1"/>
              <a:t>bc</a:t>
            </a:r>
            <a:r>
              <a:rPr lang="en-US" dirty="0"/>
              <a:t> our sectors don't hire quickly. So the stress and overwork cycle continues</a:t>
            </a:r>
          </a:p>
          <a:p>
            <a:endParaRPr lang="en-US" dirty="0"/>
          </a:p>
          <a:p>
            <a:r>
              <a:rPr lang="en-US" dirty="0"/>
              <a:t>Stressed out employees provide crappy experiences for clients, students, and citizens. </a:t>
            </a:r>
          </a:p>
          <a:p>
            <a:endParaRPr lang="en-US" dirty="0"/>
          </a:p>
          <a:p>
            <a:r>
              <a:rPr lang="en-US" dirty="0"/>
              <a:t>And that dumpster fire there -- that is the reputational damage that high turnover and crappy experience leads to. </a:t>
            </a:r>
          </a:p>
          <a:p>
            <a:endParaRPr lang="en-US" dirty="0"/>
          </a:p>
          <a:p>
            <a:r>
              <a:rPr lang="en-US" dirty="0"/>
              <a:t>Research also shows, and it's no wonder, that a people who are not resilient, not experiencing their work as meaningful, or their contributions as meaningful, and don't have necessary social connections at and to their work are simply less capable of being creative AND less capable of, in turn attaining the resilience and sense of connection that supports creativity! </a:t>
            </a:r>
          </a:p>
          <a:p>
            <a:endParaRPr lang="en-US" dirty="0"/>
          </a:p>
          <a:p>
            <a:r>
              <a:rPr lang="en-US" dirty="0"/>
              <a:t>This vicious cycle is not only demoralizing and wasteful of human talents, it is wasteful o f$$ as well. Gallup indicates that each disengaged employee "costs" its employer 34% of their annual salary, $3,400 for every $10,000 they make. </a:t>
            </a:r>
          </a:p>
          <a:p>
            <a:r>
              <a:rPr lang="en-US" dirty="0"/>
              <a:t>And don't forget the ripple effect that unhappy, stressed, and disengaged employees have on those around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dirty="0"/>
              <a:t>We know what works. </a:t>
            </a:r>
          </a:p>
          <a:p>
            <a:r>
              <a:rPr lang="en-CA" dirty="0"/>
              <a:t>Research shows it. </a:t>
            </a:r>
          </a:p>
          <a:p>
            <a:endParaRPr lang="en-CA" dirty="0"/>
          </a:p>
          <a:p>
            <a:r>
              <a:rPr lang="en-CA" dirty="0"/>
              <a:t>Our friends at </a:t>
            </a:r>
            <a:r>
              <a:rPr lang="en-CA" dirty="0" err="1"/>
              <a:t>CultureAmp</a:t>
            </a:r>
            <a:r>
              <a:rPr lang="en-CA" dirty="0"/>
              <a:t> and </a:t>
            </a:r>
            <a:r>
              <a:rPr lang="en-CA" dirty="0" err="1"/>
              <a:t>WorkTango</a:t>
            </a:r>
            <a:r>
              <a:rPr lang="en-CA" dirty="0"/>
              <a:t> know it</a:t>
            </a:r>
          </a:p>
          <a:p>
            <a:endParaRPr lang="en-CA" dirty="0"/>
          </a:p>
          <a:p>
            <a:r>
              <a:rPr lang="en-CA" dirty="0"/>
              <a:t>Common sense likely also knows it – but it is not a program you can implement.</a:t>
            </a:r>
          </a:p>
          <a:p>
            <a:endParaRPr lang="en-CA" dirty="0"/>
          </a:p>
          <a:p>
            <a:r>
              <a:rPr lang="en-CA" dirty="0"/>
              <a:t>This is the PRISM pyramid from Kellerman and Seligman’s 2023 book </a:t>
            </a:r>
            <a:r>
              <a:rPr lang="en-CA" dirty="0" err="1"/>
              <a:t>Tomorrowmind</a:t>
            </a:r>
            <a:r>
              <a:rPr lang="en-CA" dirty="0"/>
              <a:t>. </a:t>
            </a:r>
          </a:p>
          <a:p>
            <a:r>
              <a:rPr lang="en-CA" dirty="0"/>
              <a:t>Walk through each of the elements. </a:t>
            </a:r>
          </a:p>
          <a:p>
            <a:endParaRPr lang="en-CA" dirty="0"/>
          </a:p>
          <a:p>
            <a:r>
              <a:rPr lang="en-CA" dirty="0"/>
              <a:t>Resilience is the foundation up which all other qualities rest. </a:t>
            </a:r>
          </a:p>
          <a:p>
            <a:endParaRPr lang="en-CA" dirty="0"/>
          </a:p>
          <a:p>
            <a:r>
              <a:rPr lang="en-CA" dirty="0"/>
              <a:t>Then you can have creativity and innovation. </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88793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dirty="0"/>
              <a:t>Let’s define resilience. </a:t>
            </a:r>
          </a:p>
          <a:p>
            <a:endParaRPr lang="en-CA" dirty="0"/>
          </a:p>
          <a:p>
            <a:r>
              <a:rPr lang="en-CA" dirty="0"/>
              <a:t>Bounce-back-ability</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6837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dirty="0"/>
              <a:t>This is what organizations get when their employees are resilient! </a:t>
            </a:r>
          </a:p>
          <a:p>
            <a:endParaRPr lang="en-CA" dirty="0"/>
          </a:p>
          <a:p>
            <a:r>
              <a:rPr lang="en-CA" dirty="0"/>
              <a:t>Audience check – who here feels  like their work allows them to authentically live their values? You don’t have to mask who you are at work? </a:t>
            </a:r>
          </a:p>
          <a:p>
            <a:r>
              <a:rPr lang="en-CA" dirty="0"/>
              <a:t>Who believes they have found, at least for this moment in time, their calling! </a:t>
            </a:r>
          </a:p>
          <a:p>
            <a:endParaRPr lang="en-CA" dirty="0"/>
          </a:p>
          <a:p>
            <a:r>
              <a:rPr lang="en-CA" dirty="0"/>
              <a:t>Excellent! </a:t>
            </a:r>
          </a:p>
          <a:p>
            <a:endParaRPr lang="en-CA" dirty="0"/>
          </a:p>
          <a:p>
            <a:r>
              <a:rPr lang="en-CA" dirty="0"/>
              <a:t>Those are foundational elements of resilience – and they start on the inside, with self-awareness. </a:t>
            </a:r>
          </a:p>
          <a:p>
            <a:r>
              <a:rPr lang="en-CA" dirty="0"/>
              <a:t>Maintaining perspective – that is returning to optimism &amp; it goes hand in hand with managing stress</a:t>
            </a:r>
          </a:p>
          <a:p>
            <a:endParaRPr lang="en-CA" dirty="0"/>
          </a:p>
          <a:p>
            <a:r>
              <a:rPr lang="en-CA" dirty="0"/>
              <a:t>Interacting cooperatively – this is psychological safety. Are you in an environment where you can freely offer and receive feedback? Where sharing ideas is safe? </a:t>
            </a:r>
          </a:p>
          <a:p>
            <a:r>
              <a:rPr lang="en-CA" dirty="0"/>
              <a:t>Building networks – you have a network at work and at home and in your profession that provides advice, an ear, practical backup, introductions, mentoring, insider info, etc. </a:t>
            </a:r>
          </a:p>
          <a:p>
            <a:endParaRPr lang="en-CA" dirty="0"/>
          </a:p>
          <a:p>
            <a:r>
              <a:rPr lang="en-CA" dirty="0"/>
              <a:t>That is a resilient employee. </a:t>
            </a:r>
          </a:p>
          <a:p>
            <a:r>
              <a:rPr lang="en-CA" dirty="0"/>
              <a:t>Interestingly enough, though – a group of resilient employees does not necessarily create a resilient team </a:t>
            </a:r>
          </a:p>
          <a:p>
            <a:endParaRPr lang="en-CA" dirty="0"/>
          </a:p>
          <a:p>
            <a:r>
              <a:rPr lang="en-CA" dirty="0"/>
              <a:t>The role of the leader – line manager, department head, dean, vice president, chief officer, president . . . Those people “at the top” of the organization and at the front of the room have a greater than individual impact on how well groups of people function. Think of the best leaders you have known and see what you can conjure up about them in these terms? </a:t>
            </a:r>
          </a:p>
          <a:p>
            <a:endParaRPr lang="en-CA" dirty="0"/>
          </a:p>
          <a:p>
            <a:r>
              <a:rPr lang="en-CA" dirty="0"/>
              <a:t>So, as the saying goes – people don’t leave jobs, they leave managers. </a:t>
            </a:r>
          </a:p>
          <a:p>
            <a:r>
              <a:rPr lang="en-CA" dirty="0"/>
              <a:t>A leader who is not self-aware, who has not spent the time connecting their personal sense of values (or a segment of their personal values) to the mission of their organization – who can’t see both the big picture of the mission amidst the day-to-day work of the unit, is missing part of the foundation for a resilient </a:t>
            </a:r>
            <a:r>
              <a:rPr lang="en-CA" dirty="0" err="1"/>
              <a:t>organiation</a:t>
            </a:r>
            <a:r>
              <a:rPr lang="en-CA" dirty="0"/>
              <a:t>. </a:t>
            </a:r>
          </a:p>
          <a:p>
            <a:r>
              <a:rPr lang="en-CA" dirty="0"/>
              <a:t>A leader who can’t maintain optimism or manage stress, who can’t give and receive feedback . . . You get it, right? Not only is this leader going to be more difficult to work for than a leader who is self-aware, emotionally agile, and tapped into the mission of the organization – but this perceived “difficulty” actually has an impact on culture. </a:t>
            </a:r>
          </a:p>
          <a:p>
            <a:endParaRPr lang="en-CA" dirty="0"/>
          </a:p>
          <a:p>
            <a:r>
              <a:rPr lang="en-CA" dirty="0"/>
              <a:t>I’m preaching </a:t>
            </a:r>
            <a:r>
              <a:rPr lang="en-CA" dirty="0" err="1"/>
              <a:t>ot</a:t>
            </a:r>
            <a:r>
              <a:rPr lang="en-CA" dirty="0"/>
              <a:t> the choir here – but research across industries proves it. </a:t>
            </a:r>
          </a:p>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88110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85075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Yoga during the lunch hour is not the solution. </a:t>
            </a:r>
          </a:p>
          <a:p>
            <a:endParaRPr lang="en-US" dirty="0"/>
          </a:p>
          <a:p>
            <a:r>
              <a:rPr lang="en-US" dirty="0"/>
              <a:t>I approach this work as a coach – meaning that about half of my work is one-on-one with leaders. </a:t>
            </a:r>
          </a:p>
          <a:p>
            <a:r>
              <a:rPr lang="en-US" dirty="0"/>
              <a:t>What I notice</a:t>
            </a:r>
          </a:p>
          <a:p>
            <a:endParaRPr lang="en-US" dirty="0"/>
          </a:p>
          <a:p>
            <a:r>
              <a:rPr lang="en-US" dirty="0"/>
              <a:t>Stress</a:t>
            </a:r>
          </a:p>
          <a:p>
            <a:r>
              <a:rPr lang="en-US" dirty="0"/>
              <a:t>Overwork</a:t>
            </a:r>
          </a:p>
          <a:p>
            <a:r>
              <a:rPr lang="en-US" dirty="0"/>
              <a:t>Lack of self-trust</a:t>
            </a:r>
          </a:p>
          <a:p>
            <a:endParaRPr lang="en-US" dirty="0"/>
          </a:p>
          <a:p>
            <a:r>
              <a:rPr lang="en-US" dirty="0"/>
              <a:t>And interestingly enough, it often boils down to leaders not knowing what leadership success is supposed to look like.</a:t>
            </a:r>
          </a:p>
          <a:p>
            <a:r>
              <a:rPr lang="en-US" dirty="0"/>
              <a:t>They may have numbers and targets – but do they know what a successful tea feels like? </a:t>
            </a:r>
          </a:p>
          <a:p>
            <a:endParaRPr lang="en-US" dirty="0"/>
          </a:p>
          <a:p>
            <a:r>
              <a:rPr lang="en-US" dirty="0"/>
              <a:t>Leaders, </a:t>
            </a:r>
            <a:r>
              <a:rPr lang="en-US" dirty="0" err="1"/>
              <a:t>esp</a:t>
            </a:r>
            <a:r>
              <a:rPr lang="en-US" dirty="0"/>
              <a:t> in higher ed, the field I’m most familiar with, get </a:t>
            </a:r>
            <a:r>
              <a:rPr lang="en-US" dirty="0" err="1"/>
              <a:t>zilcho</a:t>
            </a:r>
            <a:r>
              <a:rPr lang="en-US" dirty="0"/>
              <a:t> in terms of training – they are promoted based on their subject matter expertise, rather than their EQ or their so-called people skills. </a:t>
            </a:r>
          </a:p>
          <a:p>
            <a:r>
              <a:rPr lang="en-US" dirty="0"/>
              <a:t>They might not be good mentors</a:t>
            </a:r>
          </a:p>
          <a:p>
            <a:r>
              <a:rPr lang="en-US" dirty="0"/>
              <a:t>They might approach all problems with a deficit, rather than growth mindset and operate out of fear rather than generosity</a:t>
            </a:r>
          </a:p>
          <a:p>
            <a:r>
              <a:rPr lang="en-US" dirty="0"/>
              <a:t>They might have run their lab or their private practice with my way or the highway attitudes and don’t know how to create a psychologically safe work environment – </a:t>
            </a:r>
            <a:r>
              <a:rPr lang="en-US" dirty="0" err="1"/>
              <a:t>bc</a:t>
            </a:r>
            <a:r>
              <a:rPr lang="en-US" dirty="0"/>
              <a:t> their own environment may not be safe. </a:t>
            </a:r>
          </a:p>
          <a:p>
            <a:endParaRPr lang="en-US" dirty="0"/>
          </a:p>
          <a:p>
            <a:r>
              <a:rPr lang="en-US" dirty="0"/>
              <a:t>We can only take risks when all of the other elements are present. We can only be creative once our foundational needs for belonging and mattering and meaning are met. </a:t>
            </a:r>
          </a:p>
          <a:p>
            <a:endParaRPr lang="en-US" dirty="0"/>
          </a:p>
          <a:p>
            <a:r>
              <a:rPr lang="en-US" dirty="0"/>
              <a:t>Yoga during lunch isn’t going to do that! </a:t>
            </a:r>
          </a:p>
          <a:p>
            <a:r>
              <a:rPr lang="en-US" dirty="0"/>
              <a:t>Work intensification is the phrase that Working with Resilience uses. </a:t>
            </a:r>
          </a:p>
          <a:p>
            <a:r>
              <a:rPr lang="en-US" dirty="0" err="1"/>
              <a:t>Tomorrowmind</a:t>
            </a:r>
            <a:r>
              <a:rPr lang="en-US" dirty="0"/>
              <a:t> likens the world of work today to whitewater rafting on class 5 rapids. </a:t>
            </a:r>
          </a:p>
          <a:p>
            <a:r>
              <a:rPr lang="en-US" dirty="0"/>
              <a:t>--&gt; our workplaces need to be human-</a:t>
            </a:r>
            <a:r>
              <a:rPr lang="en-US" dirty="0" err="1"/>
              <a:t>centred</a:t>
            </a:r>
            <a:r>
              <a:rPr lang="en-US" dirty="0"/>
              <a:t>, emotionally agile, psychologically safe workplaces, in order to . . .</a:t>
            </a:r>
          </a:p>
          <a:p>
            <a:endParaRPr lang="en-US" dirty="0"/>
          </a:p>
          <a:p>
            <a:r>
              <a:rPr lang="en-US" dirty="0"/>
              <a:t>--&gt; workplaces are made up of PEOPLE and it is the individual actions of leaders that make the difference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26185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pixabay.com/en/computer-user-icon-peolpe-avatar-1331579/"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CA"/>
          </a:p>
        </p:txBody>
      </p:sp>
      <p:sp>
        <p:nvSpPr>
          <p:cNvPr id="3" name="Freeform 3"/>
          <p:cNvSpPr/>
          <p:nvPr/>
        </p:nvSpPr>
        <p:spPr>
          <a:xfrm>
            <a:off x="16023092" y="8368640"/>
            <a:ext cx="1565948" cy="1565948"/>
          </a:xfrm>
          <a:custGeom>
            <a:avLst/>
            <a:gdLst/>
            <a:ahLst/>
            <a:cxnLst/>
            <a:rect l="l" t="t" r="r" b="b"/>
            <a:pathLst>
              <a:path w="1565948" h="1565948">
                <a:moveTo>
                  <a:pt x="0" y="0"/>
                </a:moveTo>
                <a:lnTo>
                  <a:pt x="1565948" y="0"/>
                </a:lnTo>
                <a:lnTo>
                  <a:pt x="1565948" y="1565948"/>
                </a:lnTo>
                <a:lnTo>
                  <a:pt x="0" y="1565948"/>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1006882" y="4738317"/>
            <a:ext cx="16230600" cy="1296301"/>
          </a:xfrm>
          <a:prstGeom prst="rect">
            <a:avLst/>
          </a:prstGeom>
        </p:spPr>
        <p:txBody>
          <a:bodyPr lIns="0" tIns="0" rIns="0" bIns="0" rtlCol="0" anchor="t">
            <a:spAutoFit/>
          </a:bodyPr>
          <a:lstStyle/>
          <a:p>
            <a:pPr algn="l">
              <a:lnSpc>
                <a:spcPts val="5200"/>
              </a:lnSpc>
              <a:spcBef>
                <a:spcPct val="0"/>
              </a:spcBef>
            </a:pPr>
            <a:r>
              <a:rPr lang="en-US" sz="3714" spc="843" dirty="0">
                <a:solidFill>
                  <a:srgbClr val="2B2C30"/>
                </a:solidFill>
                <a:latin typeface="Work Sans Semi-Bold"/>
              </a:rPr>
              <a:t>SUPPORTING WHOLE-PERSON WELLNESS IN THE WORKPLACE</a:t>
            </a:r>
          </a:p>
        </p:txBody>
      </p:sp>
      <p:sp>
        <p:nvSpPr>
          <p:cNvPr id="5" name="TextBox 5"/>
          <p:cNvSpPr txBox="1"/>
          <p:nvPr/>
        </p:nvSpPr>
        <p:spPr>
          <a:xfrm>
            <a:off x="850974" y="1041183"/>
            <a:ext cx="16408332" cy="3375317"/>
          </a:xfrm>
          <a:prstGeom prst="rect">
            <a:avLst/>
          </a:prstGeom>
        </p:spPr>
        <p:txBody>
          <a:bodyPr lIns="0" tIns="0" rIns="0" bIns="0" rtlCol="0" anchor="t">
            <a:spAutoFit/>
          </a:bodyPr>
          <a:lstStyle/>
          <a:p>
            <a:pPr algn="l">
              <a:lnSpc>
                <a:spcPts val="12794"/>
              </a:lnSpc>
            </a:pPr>
            <a:r>
              <a:rPr lang="en-US" sz="14059" spc="70">
                <a:solidFill>
                  <a:srgbClr val="2B2C30"/>
                </a:solidFill>
                <a:latin typeface="Work Sans Bold"/>
              </a:rPr>
              <a:t>Creating Resilient Leaders</a:t>
            </a:r>
          </a:p>
        </p:txBody>
      </p:sp>
      <p:sp>
        <p:nvSpPr>
          <p:cNvPr id="6" name="TextBox 6"/>
          <p:cNvSpPr txBox="1"/>
          <p:nvPr/>
        </p:nvSpPr>
        <p:spPr>
          <a:xfrm>
            <a:off x="1016407" y="8041005"/>
            <a:ext cx="7862435" cy="1307666"/>
          </a:xfrm>
          <a:prstGeom prst="rect">
            <a:avLst/>
          </a:prstGeom>
        </p:spPr>
        <p:txBody>
          <a:bodyPr lIns="0" tIns="0" rIns="0" bIns="0" rtlCol="0" anchor="t">
            <a:spAutoFit/>
          </a:bodyPr>
          <a:lstStyle/>
          <a:p>
            <a:pPr algn="l">
              <a:lnSpc>
                <a:spcPts val="3450"/>
              </a:lnSpc>
            </a:pPr>
            <a:r>
              <a:rPr lang="en-US" sz="2300" dirty="0">
                <a:solidFill>
                  <a:srgbClr val="2B2C30"/>
                </a:solidFill>
                <a:latin typeface="Work Sans Bold"/>
              </a:rPr>
              <a:t>Jennifer Askey, PhD, PCC</a:t>
            </a:r>
          </a:p>
          <a:p>
            <a:pPr algn="l">
              <a:lnSpc>
                <a:spcPts val="3450"/>
              </a:lnSpc>
            </a:pPr>
            <a:r>
              <a:rPr lang="en-US" sz="2300" dirty="0">
                <a:solidFill>
                  <a:srgbClr val="2B2C30"/>
                </a:solidFill>
                <a:latin typeface="Work Sans Bold"/>
              </a:rPr>
              <a:t>NCCI Power 60</a:t>
            </a:r>
          </a:p>
          <a:p>
            <a:pPr algn="l">
              <a:lnSpc>
                <a:spcPts val="3450"/>
              </a:lnSpc>
            </a:pPr>
            <a:r>
              <a:rPr lang="en-US" sz="2300" dirty="0">
                <a:solidFill>
                  <a:srgbClr val="2B2C30"/>
                </a:solidFill>
                <a:latin typeface="Work Sans Bold"/>
              </a:rPr>
              <a:t>June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grpSp>
        <p:nvGrpSpPr>
          <p:cNvPr id="3" name="Group 3"/>
          <p:cNvGrpSpPr/>
          <p:nvPr/>
        </p:nvGrpSpPr>
        <p:grpSpPr>
          <a:xfrm>
            <a:off x="496084" y="2832411"/>
            <a:ext cx="9356949" cy="3830117"/>
            <a:chOff x="0" y="0"/>
            <a:chExt cx="4303828" cy="1761703"/>
          </a:xfrm>
        </p:grpSpPr>
        <p:sp>
          <p:nvSpPr>
            <p:cNvPr id="4" name="Freeform 4"/>
            <p:cNvSpPr/>
            <p:nvPr/>
          </p:nvSpPr>
          <p:spPr>
            <a:xfrm>
              <a:off x="0" y="0"/>
              <a:ext cx="4303828" cy="1761703"/>
            </a:xfrm>
            <a:custGeom>
              <a:avLst/>
              <a:gdLst/>
              <a:ahLst/>
              <a:cxnLst/>
              <a:rect l="l" t="t" r="r" b="b"/>
              <a:pathLst>
                <a:path w="4303828" h="1761703">
                  <a:moveTo>
                    <a:pt x="0" y="0"/>
                  </a:moveTo>
                  <a:lnTo>
                    <a:pt x="4303828" y="0"/>
                  </a:lnTo>
                  <a:lnTo>
                    <a:pt x="4303828" y="1761703"/>
                  </a:lnTo>
                  <a:lnTo>
                    <a:pt x="0" y="1761703"/>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5" name="TextBox 5"/>
            <p:cNvSpPr txBox="1"/>
            <p:nvPr/>
          </p:nvSpPr>
          <p:spPr>
            <a:xfrm>
              <a:off x="0" y="-28575"/>
              <a:ext cx="4303828" cy="1790278"/>
            </a:xfrm>
            <a:prstGeom prst="rect">
              <a:avLst/>
            </a:prstGeom>
          </p:spPr>
          <p:txBody>
            <a:bodyPr lIns="68580" tIns="68580" rIns="68580" bIns="68580" rtlCol="0" anchor="ctr"/>
            <a:lstStyle/>
            <a:p>
              <a:pPr algn="ctr">
                <a:lnSpc>
                  <a:spcPts val="1889"/>
                </a:lnSpc>
              </a:pPr>
              <a:endParaRPr/>
            </a:p>
          </p:txBody>
        </p:sp>
      </p:grpSp>
      <p:grpSp>
        <p:nvGrpSpPr>
          <p:cNvPr id="6" name="Group 6"/>
          <p:cNvGrpSpPr/>
          <p:nvPr/>
        </p:nvGrpSpPr>
        <p:grpSpPr>
          <a:xfrm>
            <a:off x="12594375" y="2496927"/>
            <a:ext cx="4664925" cy="5646962"/>
            <a:chOff x="0" y="0"/>
            <a:chExt cx="2145682" cy="2597380"/>
          </a:xfrm>
        </p:grpSpPr>
        <p:sp>
          <p:nvSpPr>
            <p:cNvPr id="7" name="Freeform 7"/>
            <p:cNvSpPr/>
            <p:nvPr/>
          </p:nvSpPr>
          <p:spPr>
            <a:xfrm>
              <a:off x="0" y="0"/>
              <a:ext cx="2145682" cy="2597380"/>
            </a:xfrm>
            <a:custGeom>
              <a:avLst/>
              <a:gdLst/>
              <a:ahLst/>
              <a:cxnLst/>
              <a:rect l="l" t="t" r="r" b="b"/>
              <a:pathLst>
                <a:path w="2145682" h="2597380">
                  <a:moveTo>
                    <a:pt x="0" y="0"/>
                  </a:moveTo>
                  <a:lnTo>
                    <a:pt x="2145682" y="0"/>
                  </a:lnTo>
                  <a:lnTo>
                    <a:pt x="2145682" y="2597380"/>
                  </a:lnTo>
                  <a:lnTo>
                    <a:pt x="0" y="2597380"/>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8" name="TextBox 8"/>
            <p:cNvSpPr txBox="1"/>
            <p:nvPr/>
          </p:nvSpPr>
          <p:spPr>
            <a:xfrm>
              <a:off x="0" y="-28575"/>
              <a:ext cx="2145682" cy="2625955"/>
            </a:xfrm>
            <a:prstGeom prst="rect">
              <a:avLst/>
            </a:prstGeom>
          </p:spPr>
          <p:txBody>
            <a:bodyPr lIns="68580" tIns="68580" rIns="68580" bIns="68580" rtlCol="0" anchor="ctr"/>
            <a:lstStyle/>
            <a:p>
              <a:pPr algn="ctr">
                <a:lnSpc>
                  <a:spcPts val="1889"/>
                </a:lnSpc>
              </a:pPr>
              <a:endParaRPr/>
            </a:p>
          </p:txBody>
        </p:sp>
      </p:grpSp>
      <p:grpSp>
        <p:nvGrpSpPr>
          <p:cNvPr id="9" name="Group 9"/>
          <p:cNvGrpSpPr/>
          <p:nvPr/>
        </p:nvGrpSpPr>
        <p:grpSpPr>
          <a:xfrm>
            <a:off x="980872" y="4205472"/>
            <a:ext cx="3641236" cy="3812505"/>
            <a:chOff x="0" y="0"/>
            <a:chExt cx="4854982" cy="5083340"/>
          </a:xfrm>
        </p:grpSpPr>
        <p:pic>
          <p:nvPicPr>
            <p:cNvPr id="10" name="Picture 10"/>
            <p:cNvPicPr>
              <a:picLocks noChangeAspect="1"/>
            </p:cNvPicPr>
            <p:nvPr/>
          </p:nvPicPr>
          <p:blipFill>
            <a:blip r:embed="rId3"/>
            <a:srcRect l="18164" r="18164"/>
            <a:stretch>
              <a:fillRect/>
            </a:stretch>
          </p:blipFill>
          <p:spPr>
            <a:xfrm>
              <a:off x="0" y="0"/>
              <a:ext cx="4854982" cy="5083340"/>
            </a:xfrm>
            <a:prstGeom prst="rect">
              <a:avLst/>
            </a:prstGeom>
          </p:spPr>
        </p:pic>
      </p:grpSp>
      <p:grpSp>
        <p:nvGrpSpPr>
          <p:cNvPr id="11" name="Group 11"/>
          <p:cNvGrpSpPr/>
          <p:nvPr/>
        </p:nvGrpSpPr>
        <p:grpSpPr>
          <a:xfrm>
            <a:off x="5174558" y="2025302"/>
            <a:ext cx="4313403" cy="3295106"/>
            <a:chOff x="0" y="0"/>
            <a:chExt cx="5751204" cy="4393475"/>
          </a:xfrm>
        </p:grpSpPr>
        <p:pic>
          <p:nvPicPr>
            <p:cNvPr id="12" name="Picture 12"/>
            <p:cNvPicPr>
              <a:picLocks noChangeAspect="1"/>
            </p:cNvPicPr>
            <p:nvPr/>
          </p:nvPicPr>
          <p:blipFill>
            <a:blip r:embed="rId4"/>
            <a:srcRect l="8929" r="8929"/>
            <a:stretch>
              <a:fillRect/>
            </a:stretch>
          </p:blipFill>
          <p:spPr>
            <a:xfrm>
              <a:off x="0" y="0"/>
              <a:ext cx="5751204" cy="4393475"/>
            </a:xfrm>
            <a:prstGeom prst="rect">
              <a:avLst/>
            </a:prstGeom>
          </p:spPr>
        </p:pic>
      </p:grpSp>
      <p:grpSp>
        <p:nvGrpSpPr>
          <p:cNvPr id="13" name="Group 13"/>
          <p:cNvGrpSpPr/>
          <p:nvPr/>
        </p:nvGrpSpPr>
        <p:grpSpPr>
          <a:xfrm>
            <a:off x="7981000" y="5320408"/>
            <a:ext cx="4062802" cy="3699760"/>
            <a:chOff x="0" y="0"/>
            <a:chExt cx="5417070" cy="4933013"/>
          </a:xfrm>
        </p:grpSpPr>
        <p:pic>
          <p:nvPicPr>
            <p:cNvPr id="14" name="Picture 14"/>
            <p:cNvPicPr>
              <a:picLocks noChangeAspect="1"/>
            </p:cNvPicPr>
            <p:nvPr/>
          </p:nvPicPr>
          <p:blipFill>
            <a:blip r:embed="rId5"/>
            <a:srcRect l="25726" r="25726"/>
            <a:stretch>
              <a:fillRect/>
            </a:stretch>
          </p:blipFill>
          <p:spPr>
            <a:xfrm>
              <a:off x="0" y="0"/>
              <a:ext cx="5417070" cy="4933013"/>
            </a:xfrm>
            <a:prstGeom prst="rect">
              <a:avLst/>
            </a:prstGeom>
          </p:spPr>
        </p:pic>
      </p:grpSp>
      <p:grpSp>
        <p:nvGrpSpPr>
          <p:cNvPr id="15" name="Group 15"/>
          <p:cNvGrpSpPr/>
          <p:nvPr/>
        </p:nvGrpSpPr>
        <p:grpSpPr>
          <a:xfrm>
            <a:off x="12191621" y="2697501"/>
            <a:ext cx="4777993" cy="3599805"/>
            <a:chOff x="0" y="0"/>
            <a:chExt cx="6370658" cy="4799740"/>
          </a:xfrm>
        </p:grpSpPr>
        <p:pic>
          <p:nvPicPr>
            <p:cNvPr id="16" name="Picture 16"/>
            <p:cNvPicPr>
              <a:picLocks noChangeAspect="1"/>
            </p:cNvPicPr>
            <p:nvPr/>
          </p:nvPicPr>
          <p:blipFill>
            <a:blip r:embed="rId6"/>
            <a:srcRect l="5729" r="5729"/>
            <a:stretch>
              <a:fillRect/>
            </a:stretch>
          </p:blipFill>
          <p:spPr>
            <a:xfrm>
              <a:off x="0" y="0"/>
              <a:ext cx="6370658" cy="4799740"/>
            </a:xfrm>
            <a:prstGeom prst="rect">
              <a:avLst/>
            </a:prstGeom>
          </p:spPr>
        </p:pic>
      </p:grpSp>
      <p:sp>
        <p:nvSpPr>
          <p:cNvPr id="17" name="Freeform 17"/>
          <p:cNvSpPr/>
          <p:nvPr/>
        </p:nvSpPr>
        <p:spPr>
          <a:xfrm>
            <a:off x="16197481" y="8520672"/>
            <a:ext cx="1276814" cy="1276814"/>
          </a:xfrm>
          <a:custGeom>
            <a:avLst/>
            <a:gdLst/>
            <a:ahLst/>
            <a:cxnLst/>
            <a:rect l="l" t="t" r="r" b="b"/>
            <a:pathLst>
              <a:path w="1276814" h="1276814">
                <a:moveTo>
                  <a:pt x="0" y="0"/>
                </a:moveTo>
                <a:lnTo>
                  <a:pt x="1276813" y="0"/>
                </a:lnTo>
                <a:lnTo>
                  <a:pt x="1276813" y="1276814"/>
                </a:lnTo>
                <a:lnTo>
                  <a:pt x="0" y="1276814"/>
                </a:lnTo>
                <a:lnTo>
                  <a:pt x="0" y="0"/>
                </a:lnTo>
                <a:close/>
              </a:path>
            </a:pathLst>
          </a:custGeom>
          <a:blipFill>
            <a:blip r:embed="rId7"/>
            <a:stretch>
              <a:fillRect/>
            </a:stretch>
          </a:blipFill>
        </p:spPr>
        <p:txBody>
          <a:bodyPr/>
          <a:lstStyle/>
          <a:p>
            <a:endParaRPr lang="en-CA"/>
          </a:p>
        </p:txBody>
      </p:sp>
      <p:sp>
        <p:nvSpPr>
          <p:cNvPr id="18" name="TextBox 18"/>
          <p:cNvSpPr txBox="1"/>
          <p:nvPr/>
        </p:nvSpPr>
        <p:spPr>
          <a:xfrm>
            <a:off x="1006871" y="952500"/>
            <a:ext cx="16230600" cy="639076"/>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Work Sans Semi-Bold"/>
              </a:rPr>
              <a:t>ESSENTIAL SKILLS FOR RESILIENT LEADERS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 with cherry blossom">
            <a:extLst>
              <a:ext uri="{FF2B5EF4-FFF2-40B4-BE49-F238E27FC236}">
                <a16:creationId xmlns:a16="http://schemas.microsoft.com/office/drawing/2014/main" id="{5250DAC8-1A3A-96A2-D1C8-BA9FCB654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171700"/>
            <a:ext cx="10668000" cy="7112000"/>
          </a:xfrm>
          <a:prstGeom prst="rect">
            <a:avLst/>
          </a:prstGeom>
        </p:spPr>
      </p:pic>
      <p:sp>
        <p:nvSpPr>
          <p:cNvPr id="4" name="TextBox 3">
            <a:extLst>
              <a:ext uri="{FF2B5EF4-FFF2-40B4-BE49-F238E27FC236}">
                <a16:creationId xmlns:a16="http://schemas.microsoft.com/office/drawing/2014/main" id="{DAE2C472-07E7-799F-3291-AF62535C8EFF}"/>
              </a:ext>
            </a:extLst>
          </p:cNvPr>
          <p:cNvSpPr txBox="1"/>
          <p:nvPr/>
        </p:nvSpPr>
        <p:spPr>
          <a:xfrm>
            <a:off x="6758571" y="818634"/>
            <a:ext cx="4770858" cy="646331"/>
          </a:xfrm>
          <a:prstGeom prst="rect">
            <a:avLst/>
          </a:prstGeom>
          <a:noFill/>
        </p:spPr>
        <p:txBody>
          <a:bodyPr wrap="none" rtlCol="0">
            <a:spAutoFit/>
          </a:bodyPr>
          <a:lstStyle/>
          <a:p>
            <a:pPr algn="ctr"/>
            <a:r>
              <a:rPr lang="en-CA" sz="3600" b="1" dirty="0">
                <a:latin typeface="Work Sans Light" pitchFamily="2" charset="0"/>
              </a:rPr>
              <a:t>MASTER THE PAUSE!</a:t>
            </a:r>
            <a:r>
              <a:rPr lang="en-CA" dirty="0">
                <a:latin typeface="Work Sans Light" pitchFamily="2"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c 2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1013459" y="1163774"/>
            <a:ext cx="4481849" cy="448184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AE2C472-07E7-799F-3291-AF62535C8EFF}"/>
              </a:ext>
            </a:extLst>
          </p:cNvPr>
          <p:cNvSpPr txBox="1"/>
          <p:nvPr/>
        </p:nvSpPr>
        <p:spPr>
          <a:xfrm>
            <a:off x="1339225" y="2055256"/>
            <a:ext cx="6638327" cy="3581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a:solidFill>
                  <a:srgbClr val="FFFFFF"/>
                </a:solidFill>
                <a:latin typeface="+mj-lt"/>
                <a:ea typeface="+mj-ea"/>
                <a:cs typeface="+mj-cs"/>
              </a:rPr>
              <a:t>Q &amp; A</a:t>
            </a:r>
            <a:endParaRPr lang="en-US" sz="6000">
              <a:solidFill>
                <a:srgbClr val="FFFFFF"/>
              </a:solidFill>
              <a:latin typeface="+mj-lt"/>
              <a:ea typeface="+mj-ea"/>
              <a:cs typeface="+mj-cs"/>
            </a:endParaRPr>
          </a:p>
        </p:txBody>
      </p:sp>
      <p:sp>
        <p:nvSpPr>
          <p:cNvPr id="24" name="Oval 2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43964" y="3195135"/>
            <a:ext cx="686736" cy="668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20808" y="4674108"/>
            <a:ext cx="6567192" cy="5612892"/>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9596" y="1"/>
            <a:ext cx="6312717" cy="5517422"/>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Badge Question Mark outline">
            <a:extLst>
              <a:ext uri="{FF2B5EF4-FFF2-40B4-BE49-F238E27FC236}">
                <a16:creationId xmlns:a16="http://schemas.microsoft.com/office/drawing/2014/main" id="{93593F71-DA33-5744-CBEA-9DF74AF777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3929" y="405270"/>
            <a:ext cx="4064050" cy="406405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Picture 6" descr="Puzzle in brain">
            <a:extLst>
              <a:ext uri="{FF2B5EF4-FFF2-40B4-BE49-F238E27FC236}">
                <a16:creationId xmlns:a16="http://schemas.microsoft.com/office/drawing/2014/main" id="{61AE45DD-CF9E-0E11-B96B-8E53F8CE3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73418" y="6120698"/>
            <a:ext cx="4348863" cy="326164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46787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CA"/>
          </a:p>
        </p:txBody>
      </p:sp>
      <p:sp>
        <p:nvSpPr>
          <p:cNvPr id="3" name="Freeform 3"/>
          <p:cNvSpPr/>
          <p:nvPr/>
        </p:nvSpPr>
        <p:spPr>
          <a:xfrm>
            <a:off x="12195250" y="4763112"/>
            <a:ext cx="4934945" cy="4934945"/>
          </a:xfrm>
          <a:custGeom>
            <a:avLst/>
            <a:gdLst/>
            <a:ahLst/>
            <a:cxnLst/>
            <a:rect l="l" t="t" r="r" b="b"/>
            <a:pathLst>
              <a:path w="4934945" h="4934945">
                <a:moveTo>
                  <a:pt x="0" y="0"/>
                </a:moveTo>
                <a:lnTo>
                  <a:pt x="4934945" y="0"/>
                </a:lnTo>
                <a:lnTo>
                  <a:pt x="4934945" y="4934945"/>
                </a:lnTo>
                <a:lnTo>
                  <a:pt x="0" y="4934945"/>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rPr>
              <a:t>Thank you!</a:t>
            </a:r>
          </a:p>
        </p:txBody>
      </p:sp>
      <p:sp>
        <p:nvSpPr>
          <p:cNvPr id="5" name="TextBox 5"/>
          <p:cNvSpPr txBox="1"/>
          <p:nvPr/>
        </p:nvSpPr>
        <p:spPr>
          <a:xfrm>
            <a:off x="850974" y="7341986"/>
            <a:ext cx="7525738" cy="2758440"/>
          </a:xfrm>
          <a:prstGeom prst="rect">
            <a:avLst/>
          </a:prstGeom>
        </p:spPr>
        <p:txBody>
          <a:bodyPr lIns="0" tIns="0" rIns="0" bIns="0" rtlCol="0" anchor="t">
            <a:spAutoFit/>
          </a:bodyPr>
          <a:lstStyle/>
          <a:p>
            <a:pPr algn="ctr">
              <a:lnSpc>
                <a:spcPts val="4409"/>
              </a:lnSpc>
            </a:pPr>
            <a:r>
              <a:rPr lang="en-US" sz="3150">
                <a:solidFill>
                  <a:srgbClr val="2B2C30"/>
                </a:solidFill>
                <a:latin typeface="Work Sans"/>
              </a:rPr>
              <a:t>Please join me for a series of roundtables on Creating Campus Culture, starting May 28</a:t>
            </a:r>
          </a:p>
          <a:p>
            <a:pPr algn="ctr">
              <a:lnSpc>
                <a:spcPts val="4409"/>
              </a:lnSpc>
            </a:pPr>
            <a:endParaRPr lang="en-US" sz="3150">
              <a:solidFill>
                <a:srgbClr val="2B2C30"/>
              </a:solidFill>
              <a:latin typeface="Work Sans"/>
            </a:endParaRPr>
          </a:p>
          <a:p>
            <a:pPr algn="ctr">
              <a:lnSpc>
                <a:spcPts val="4409"/>
              </a:lnSpc>
            </a:pPr>
            <a:r>
              <a:rPr lang="en-US" sz="3150">
                <a:solidFill>
                  <a:srgbClr val="2B2C30"/>
                </a:solidFill>
                <a:latin typeface="Work Sans"/>
              </a:rPr>
              <a:t>Jennifer@jenniferaskey.com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grpSp>
        <p:nvGrpSpPr>
          <p:cNvPr id="3" name="Group 3"/>
          <p:cNvGrpSpPr/>
          <p:nvPr/>
        </p:nvGrpSpPr>
        <p:grpSpPr>
          <a:xfrm>
            <a:off x="265567" y="2139792"/>
            <a:ext cx="7757276" cy="7757276"/>
            <a:chOff x="0" y="0"/>
            <a:chExt cx="812800" cy="812800"/>
          </a:xfrm>
        </p:grpSpPr>
        <p:sp>
          <p:nvSpPr>
            <p:cNvPr id="4" name="Freeform 4"/>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blipFill>
              <a:blip r:embed="rId3"/>
              <a:stretch>
                <a:fillRect l="-25000" r="-25000"/>
              </a:stretch>
            </a:blipFill>
          </p:spPr>
          <p:txBody>
            <a:bodyPr/>
            <a:lstStyle/>
            <a:p>
              <a:endParaRPr lang="en-CA"/>
            </a:p>
          </p:txBody>
        </p:sp>
      </p:grpSp>
      <p:sp>
        <p:nvSpPr>
          <p:cNvPr id="5" name="Freeform 5"/>
          <p:cNvSpPr/>
          <p:nvPr/>
        </p:nvSpPr>
        <p:spPr>
          <a:xfrm>
            <a:off x="16865096" y="8864096"/>
            <a:ext cx="788409" cy="788409"/>
          </a:xfrm>
          <a:custGeom>
            <a:avLst/>
            <a:gdLst/>
            <a:ahLst/>
            <a:cxnLst/>
            <a:rect l="l" t="t" r="r" b="b"/>
            <a:pathLst>
              <a:path w="788409" h="788409">
                <a:moveTo>
                  <a:pt x="0" y="0"/>
                </a:moveTo>
                <a:lnTo>
                  <a:pt x="788408" y="0"/>
                </a:lnTo>
                <a:lnTo>
                  <a:pt x="788408" y="788408"/>
                </a:lnTo>
                <a:lnTo>
                  <a:pt x="0" y="788408"/>
                </a:lnTo>
                <a:lnTo>
                  <a:pt x="0" y="0"/>
                </a:lnTo>
                <a:close/>
              </a:path>
            </a:pathLst>
          </a:custGeom>
          <a:blipFill>
            <a:blip r:embed="rId4"/>
            <a:stretch>
              <a:fillRect/>
            </a:stretch>
          </a:blipFill>
        </p:spPr>
        <p:txBody>
          <a:bodyPr/>
          <a:lstStyle/>
          <a:p>
            <a:endParaRPr lang="en-CA"/>
          </a:p>
        </p:txBody>
      </p:sp>
      <p:sp>
        <p:nvSpPr>
          <p:cNvPr id="6" name="TextBox 6"/>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Public Sans Bold"/>
              </a:rPr>
              <a:t>WE ARE NOT OK</a:t>
            </a:r>
          </a:p>
        </p:txBody>
      </p:sp>
      <p:sp>
        <p:nvSpPr>
          <p:cNvPr id="7" name="TextBox 7"/>
          <p:cNvSpPr txBox="1"/>
          <p:nvPr/>
        </p:nvSpPr>
        <p:spPr>
          <a:xfrm>
            <a:off x="12112905" y="2246115"/>
            <a:ext cx="5146395" cy="490855"/>
          </a:xfrm>
          <a:prstGeom prst="rect">
            <a:avLst/>
          </a:prstGeom>
        </p:spPr>
        <p:txBody>
          <a:bodyPr lIns="0" tIns="0" rIns="0" bIns="0" rtlCol="0" anchor="t">
            <a:spAutoFit/>
          </a:bodyPr>
          <a:lstStyle/>
          <a:p>
            <a:pPr algn="l">
              <a:lnSpc>
                <a:spcPts val="3919"/>
              </a:lnSpc>
            </a:pPr>
            <a:endParaRPr/>
          </a:p>
        </p:txBody>
      </p:sp>
      <p:sp>
        <p:nvSpPr>
          <p:cNvPr id="8" name="TextBox 8"/>
          <p:cNvSpPr txBox="1"/>
          <p:nvPr/>
        </p:nvSpPr>
        <p:spPr>
          <a:xfrm>
            <a:off x="8660425" y="2743250"/>
            <a:ext cx="9488984" cy="5614748"/>
          </a:xfrm>
          <a:prstGeom prst="rect">
            <a:avLst/>
          </a:prstGeom>
        </p:spPr>
        <p:txBody>
          <a:bodyPr lIns="0" tIns="0" rIns="0" bIns="0" rtlCol="0" anchor="t">
            <a:spAutoFit/>
          </a:bodyPr>
          <a:lstStyle/>
          <a:p>
            <a:pPr algn="ctr">
              <a:lnSpc>
                <a:spcPts val="4475"/>
              </a:lnSpc>
            </a:pPr>
            <a:r>
              <a:rPr lang="en-US" sz="3196">
                <a:solidFill>
                  <a:srgbClr val="2B2C30"/>
                </a:solidFill>
                <a:latin typeface="Work Sans Medium"/>
              </a:rPr>
              <a:t>44-57% of higher education faculty &amp; </a:t>
            </a:r>
          </a:p>
          <a:p>
            <a:pPr algn="ctr">
              <a:lnSpc>
                <a:spcPts val="4475"/>
              </a:lnSpc>
            </a:pPr>
            <a:r>
              <a:rPr lang="en-US" sz="3196">
                <a:solidFill>
                  <a:srgbClr val="2B2C30"/>
                </a:solidFill>
                <a:latin typeface="Work Sans Medium"/>
              </a:rPr>
              <a:t>staff are likely to seek work elsewhere. </a:t>
            </a:r>
          </a:p>
          <a:p>
            <a:pPr algn="ctr">
              <a:lnSpc>
                <a:spcPts val="4475"/>
              </a:lnSpc>
            </a:pPr>
            <a:endParaRPr lang="en-US" sz="3196">
              <a:solidFill>
                <a:srgbClr val="2B2C30"/>
              </a:solidFill>
              <a:latin typeface="Work Sans Medium"/>
            </a:endParaRPr>
          </a:p>
          <a:p>
            <a:pPr algn="ctr">
              <a:lnSpc>
                <a:spcPts val="4475"/>
              </a:lnSpc>
            </a:pPr>
            <a:endParaRPr lang="en-US" sz="3196">
              <a:solidFill>
                <a:srgbClr val="2B2C30"/>
              </a:solidFill>
              <a:latin typeface="Work Sans Medium"/>
            </a:endParaRPr>
          </a:p>
          <a:p>
            <a:pPr algn="ctr">
              <a:lnSpc>
                <a:spcPts val="4475"/>
              </a:lnSpc>
            </a:pPr>
            <a:r>
              <a:rPr lang="en-US" sz="3196">
                <a:solidFill>
                  <a:srgbClr val="2B2C30"/>
                </a:solidFill>
                <a:latin typeface="Work Sans Medium"/>
              </a:rPr>
              <a:t>25%-65% of government employees report</a:t>
            </a:r>
          </a:p>
          <a:p>
            <a:pPr algn="ctr">
              <a:lnSpc>
                <a:spcPts val="4475"/>
              </a:lnSpc>
            </a:pPr>
            <a:r>
              <a:rPr lang="en-US" sz="3196">
                <a:solidFill>
                  <a:srgbClr val="2B2C30"/>
                </a:solidFill>
                <a:latin typeface="Work Sans Medium"/>
              </a:rPr>
              <a:t>being burned out</a:t>
            </a:r>
          </a:p>
          <a:p>
            <a:pPr algn="ctr">
              <a:lnSpc>
                <a:spcPts val="4475"/>
              </a:lnSpc>
            </a:pPr>
            <a:endParaRPr lang="en-US" sz="3196">
              <a:solidFill>
                <a:srgbClr val="2B2C30"/>
              </a:solidFill>
              <a:latin typeface="Work Sans Medium"/>
            </a:endParaRPr>
          </a:p>
          <a:p>
            <a:pPr algn="ctr">
              <a:lnSpc>
                <a:spcPts val="4475"/>
              </a:lnSpc>
            </a:pPr>
            <a:r>
              <a:rPr lang="en-US" sz="3196">
                <a:solidFill>
                  <a:srgbClr val="2B2C30"/>
                </a:solidFill>
                <a:latin typeface="Work Sans Medium"/>
              </a:rPr>
              <a:t>Some studies show that only 30% of American </a:t>
            </a:r>
          </a:p>
          <a:p>
            <a:pPr algn="ctr">
              <a:lnSpc>
                <a:spcPts val="4475"/>
              </a:lnSpc>
            </a:pPr>
            <a:r>
              <a:rPr lang="en-US" sz="3196">
                <a:solidFill>
                  <a:srgbClr val="2B2C30"/>
                </a:solidFill>
                <a:latin typeface="Work Sans Medium"/>
              </a:rPr>
              <a:t>workers fit the criteria for “resilient, ” </a:t>
            </a:r>
          </a:p>
          <a:p>
            <a:pPr algn="ctr">
              <a:lnSpc>
                <a:spcPts val="4475"/>
              </a:lnSpc>
            </a:pPr>
            <a:r>
              <a:rPr lang="en-US" sz="3196">
                <a:solidFill>
                  <a:srgbClr val="2B2C30"/>
                </a:solidFill>
                <a:latin typeface="Work Sans Medium"/>
              </a:rPr>
              <a:t>leaving 70% “vulernable”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grpSp>
        <p:nvGrpSpPr>
          <p:cNvPr id="3" name="Group 3"/>
          <p:cNvGrpSpPr/>
          <p:nvPr/>
        </p:nvGrpSpPr>
        <p:grpSpPr>
          <a:xfrm>
            <a:off x="496084" y="2832411"/>
            <a:ext cx="9356949" cy="3830117"/>
            <a:chOff x="0" y="0"/>
            <a:chExt cx="4303828" cy="1761703"/>
          </a:xfrm>
        </p:grpSpPr>
        <p:sp>
          <p:nvSpPr>
            <p:cNvPr id="4" name="Freeform 4"/>
            <p:cNvSpPr/>
            <p:nvPr/>
          </p:nvSpPr>
          <p:spPr>
            <a:xfrm>
              <a:off x="0" y="0"/>
              <a:ext cx="4303828" cy="1761703"/>
            </a:xfrm>
            <a:custGeom>
              <a:avLst/>
              <a:gdLst/>
              <a:ahLst/>
              <a:cxnLst/>
              <a:rect l="l" t="t" r="r" b="b"/>
              <a:pathLst>
                <a:path w="4303828" h="1761703">
                  <a:moveTo>
                    <a:pt x="0" y="0"/>
                  </a:moveTo>
                  <a:lnTo>
                    <a:pt x="4303828" y="0"/>
                  </a:lnTo>
                  <a:lnTo>
                    <a:pt x="4303828" y="1761703"/>
                  </a:lnTo>
                  <a:lnTo>
                    <a:pt x="0" y="1761703"/>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5" name="TextBox 5"/>
            <p:cNvSpPr txBox="1"/>
            <p:nvPr/>
          </p:nvSpPr>
          <p:spPr>
            <a:xfrm>
              <a:off x="0" y="-28575"/>
              <a:ext cx="4303828" cy="1790278"/>
            </a:xfrm>
            <a:prstGeom prst="rect">
              <a:avLst/>
            </a:prstGeom>
          </p:spPr>
          <p:txBody>
            <a:bodyPr lIns="68580" tIns="68580" rIns="68580" bIns="68580" rtlCol="0" anchor="ctr"/>
            <a:lstStyle/>
            <a:p>
              <a:pPr algn="ctr">
                <a:lnSpc>
                  <a:spcPts val="1889"/>
                </a:lnSpc>
              </a:pPr>
              <a:endParaRPr/>
            </a:p>
          </p:txBody>
        </p:sp>
      </p:grpSp>
      <p:grpSp>
        <p:nvGrpSpPr>
          <p:cNvPr id="6" name="Group 6"/>
          <p:cNvGrpSpPr/>
          <p:nvPr/>
        </p:nvGrpSpPr>
        <p:grpSpPr>
          <a:xfrm>
            <a:off x="12594375" y="2496927"/>
            <a:ext cx="4664925" cy="5646962"/>
            <a:chOff x="0" y="0"/>
            <a:chExt cx="2145682" cy="2597380"/>
          </a:xfrm>
        </p:grpSpPr>
        <p:sp>
          <p:nvSpPr>
            <p:cNvPr id="7" name="Freeform 7"/>
            <p:cNvSpPr/>
            <p:nvPr/>
          </p:nvSpPr>
          <p:spPr>
            <a:xfrm>
              <a:off x="0" y="0"/>
              <a:ext cx="2145682" cy="2597380"/>
            </a:xfrm>
            <a:custGeom>
              <a:avLst/>
              <a:gdLst/>
              <a:ahLst/>
              <a:cxnLst/>
              <a:rect l="l" t="t" r="r" b="b"/>
              <a:pathLst>
                <a:path w="2145682" h="2597380">
                  <a:moveTo>
                    <a:pt x="0" y="0"/>
                  </a:moveTo>
                  <a:lnTo>
                    <a:pt x="2145682" y="0"/>
                  </a:lnTo>
                  <a:lnTo>
                    <a:pt x="2145682" y="2597380"/>
                  </a:lnTo>
                  <a:lnTo>
                    <a:pt x="0" y="2597380"/>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8" name="TextBox 8"/>
            <p:cNvSpPr txBox="1"/>
            <p:nvPr/>
          </p:nvSpPr>
          <p:spPr>
            <a:xfrm>
              <a:off x="0" y="-28575"/>
              <a:ext cx="2145682" cy="2625955"/>
            </a:xfrm>
            <a:prstGeom prst="rect">
              <a:avLst/>
            </a:prstGeom>
          </p:spPr>
          <p:txBody>
            <a:bodyPr lIns="68580" tIns="68580" rIns="68580" bIns="68580" rtlCol="0" anchor="ctr"/>
            <a:lstStyle/>
            <a:p>
              <a:pPr algn="ctr">
                <a:lnSpc>
                  <a:spcPts val="1889"/>
                </a:lnSpc>
              </a:pPr>
              <a:endParaRPr/>
            </a:p>
          </p:txBody>
        </p:sp>
      </p:grpSp>
      <p:grpSp>
        <p:nvGrpSpPr>
          <p:cNvPr id="9" name="Group 9"/>
          <p:cNvGrpSpPr/>
          <p:nvPr/>
        </p:nvGrpSpPr>
        <p:grpSpPr>
          <a:xfrm>
            <a:off x="980872" y="4205472"/>
            <a:ext cx="3641236" cy="3812505"/>
            <a:chOff x="0" y="0"/>
            <a:chExt cx="4854982" cy="5083340"/>
          </a:xfrm>
        </p:grpSpPr>
        <p:pic>
          <p:nvPicPr>
            <p:cNvPr id="10" name="Picture 10"/>
            <p:cNvPicPr>
              <a:picLocks noChangeAspect="1"/>
            </p:cNvPicPr>
            <p:nvPr/>
          </p:nvPicPr>
          <p:blipFill>
            <a:blip r:embed="rId3"/>
            <a:srcRect l="14184" r="14184"/>
            <a:stretch>
              <a:fillRect/>
            </a:stretch>
          </p:blipFill>
          <p:spPr>
            <a:xfrm>
              <a:off x="0" y="0"/>
              <a:ext cx="4854982" cy="5083340"/>
            </a:xfrm>
            <a:prstGeom prst="rect">
              <a:avLst/>
            </a:prstGeom>
          </p:spPr>
        </p:pic>
      </p:grpSp>
      <p:grpSp>
        <p:nvGrpSpPr>
          <p:cNvPr id="11" name="Group 11"/>
          <p:cNvGrpSpPr/>
          <p:nvPr/>
        </p:nvGrpSpPr>
        <p:grpSpPr>
          <a:xfrm>
            <a:off x="5174558" y="2025302"/>
            <a:ext cx="4313403" cy="3295106"/>
            <a:chOff x="0" y="0"/>
            <a:chExt cx="5751204" cy="4393475"/>
          </a:xfrm>
        </p:grpSpPr>
        <p:pic>
          <p:nvPicPr>
            <p:cNvPr id="12" name="Picture 12"/>
            <p:cNvPicPr>
              <a:picLocks noChangeAspect="1"/>
            </p:cNvPicPr>
            <p:nvPr/>
          </p:nvPicPr>
          <p:blipFill>
            <a:blip r:embed="rId4"/>
            <a:srcRect l="6351" r="6351"/>
            <a:stretch>
              <a:fillRect/>
            </a:stretch>
          </p:blipFill>
          <p:spPr>
            <a:xfrm>
              <a:off x="0" y="0"/>
              <a:ext cx="5751204" cy="4393475"/>
            </a:xfrm>
            <a:prstGeom prst="rect">
              <a:avLst/>
            </a:prstGeom>
          </p:spPr>
        </p:pic>
      </p:grpSp>
      <p:grpSp>
        <p:nvGrpSpPr>
          <p:cNvPr id="13" name="Group 13"/>
          <p:cNvGrpSpPr/>
          <p:nvPr/>
        </p:nvGrpSpPr>
        <p:grpSpPr>
          <a:xfrm>
            <a:off x="7981000" y="5320408"/>
            <a:ext cx="4062802" cy="3699760"/>
            <a:chOff x="0" y="0"/>
            <a:chExt cx="5417070" cy="4933013"/>
          </a:xfrm>
        </p:grpSpPr>
        <p:pic>
          <p:nvPicPr>
            <p:cNvPr id="14" name="Picture 14"/>
            <p:cNvPicPr>
              <a:picLocks noChangeAspect="1"/>
            </p:cNvPicPr>
            <p:nvPr/>
          </p:nvPicPr>
          <p:blipFill>
            <a:blip r:embed="rId5"/>
            <a:srcRect l="13384" r="13384"/>
            <a:stretch>
              <a:fillRect/>
            </a:stretch>
          </p:blipFill>
          <p:spPr>
            <a:xfrm>
              <a:off x="0" y="0"/>
              <a:ext cx="5417070" cy="4933013"/>
            </a:xfrm>
            <a:prstGeom prst="rect">
              <a:avLst/>
            </a:prstGeom>
          </p:spPr>
        </p:pic>
      </p:grpSp>
      <p:grpSp>
        <p:nvGrpSpPr>
          <p:cNvPr id="15" name="Group 15"/>
          <p:cNvGrpSpPr/>
          <p:nvPr/>
        </p:nvGrpSpPr>
        <p:grpSpPr>
          <a:xfrm>
            <a:off x="12191621" y="2697501"/>
            <a:ext cx="4777993" cy="3599805"/>
            <a:chOff x="0" y="0"/>
            <a:chExt cx="6370658" cy="4799740"/>
          </a:xfrm>
        </p:grpSpPr>
        <p:pic>
          <p:nvPicPr>
            <p:cNvPr id="16" name="Picture 16"/>
            <p:cNvPicPr>
              <a:picLocks noChangeAspect="1"/>
            </p:cNvPicPr>
            <p:nvPr/>
          </p:nvPicPr>
          <p:blipFill>
            <a:blip r:embed="rId6"/>
            <a:srcRect l="5756" r="5756"/>
            <a:stretch>
              <a:fillRect/>
            </a:stretch>
          </p:blipFill>
          <p:spPr>
            <a:xfrm>
              <a:off x="0" y="0"/>
              <a:ext cx="6370658" cy="4799740"/>
            </a:xfrm>
            <a:prstGeom prst="rect">
              <a:avLst/>
            </a:prstGeom>
          </p:spPr>
        </p:pic>
      </p:grpSp>
      <p:sp>
        <p:nvSpPr>
          <p:cNvPr id="17" name="Freeform 17"/>
          <p:cNvSpPr/>
          <p:nvPr/>
        </p:nvSpPr>
        <p:spPr>
          <a:xfrm>
            <a:off x="16197481" y="8520672"/>
            <a:ext cx="1276814" cy="1276814"/>
          </a:xfrm>
          <a:custGeom>
            <a:avLst/>
            <a:gdLst/>
            <a:ahLst/>
            <a:cxnLst/>
            <a:rect l="l" t="t" r="r" b="b"/>
            <a:pathLst>
              <a:path w="1276814" h="1276814">
                <a:moveTo>
                  <a:pt x="0" y="0"/>
                </a:moveTo>
                <a:lnTo>
                  <a:pt x="1276813" y="0"/>
                </a:lnTo>
                <a:lnTo>
                  <a:pt x="1276813" y="1276814"/>
                </a:lnTo>
                <a:lnTo>
                  <a:pt x="0" y="1276814"/>
                </a:lnTo>
                <a:lnTo>
                  <a:pt x="0" y="0"/>
                </a:lnTo>
                <a:close/>
              </a:path>
            </a:pathLst>
          </a:custGeom>
          <a:blipFill>
            <a:blip r:embed="rId7"/>
            <a:stretch>
              <a:fillRect/>
            </a:stretch>
          </a:blipFill>
        </p:spPr>
        <p:txBody>
          <a:bodyPr/>
          <a:lstStyle/>
          <a:p>
            <a:endParaRPr lang="en-CA"/>
          </a:p>
        </p:txBody>
      </p:sp>
      <p:sp>
        <p:nvSpPr>
          <p:cNvPr id="18" name="TextBox 18"/>
          <p:cNvSpPr txBox="1"/>
          <p:nvPr/>
        </p:nvSpPr>
        <p:spPr>
          <a:xfrm>
            <a:off x="1006871" y="952500"/>
            <a:ext cx="16230600" cy="639076"/>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Work Sans Semi-Bold"/>
              </a:rPr>
              <a:t>RESULTS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sp>
        <p:nvSpPr>
          <p:cNvPr id="3" name="Freeform 3"/>
          <p:cNvSpPr/>
          <p:nvPr/>
        </p:nvSpPr>
        <p:spPr>
          <a:xfrm>
            <a:off x="16112834" y="8339250"/>
            <a:ext cx="1124637" cy="1124637"/>
          </a:xfrm>
          <a:custGeom>
            <a:avLst/>
            <a:gdLst/>
            <a:ahLst/>
            <a:cxnLst/>
            <a:rect l="l" t="t" r="r" b="b"/>
            <a:pathLst>
              <a:path w="1124637" h="1124637">
                <a:moveTo>
                  <a:pt x="0" y="0"/>
                </a:moveTo>
                <a:lnTo>
                  <a:pt x="1124637" y="0"/>
                </a:lnTo>
                <a:lnTo>
                  <a:pt x="1124637" y="1124637"/>
                </a:lnTo>
                <a:lnTo>
                  <a:pt x="0" y="1124637"/>
                </a:lnTo>
                <a:lnTo>
                  <a:pt x="0" y="0"/>
                </a:lnTo>
                <a:close/>
              </a:path>
            </a:pathLst>
          </a:custGeom>
          <a:blipFill>
            <a:blip r:embed="rId3"/>
            <a:stretch>
              <a:fillRect/>
            </a:stretch>
          </a:blipFill>
        </p:spPr>
        <p:txBody>
          <a:bodyPr/>
          <a:lstStyle/>
          <a:p>
            <a:endParaRPr lang="en-CA"/>
          </a:p>
        </p:txBody>
      </p:sp>
      <p:grpSp>
        <p:nvGrpSpPr>
          <p:cNvPr id="4" name="Group 4"/>
          <p:cNvGrpSpPr/>
          <p:nvPr/>
        </p:nvGrpSpPr>
        <p:grpSpPr>
          <a:xfrm>
            <a:off x="3364484" y="1965957"/>
            <a:ext cx="8911168" cy="7797272"/>
            <a:chOff x="0" y="0"/>
            <a:chExt cx="812800" cy="711200"/>
          </a:xfrm>
        </p:grpSpPr>
        <p:sp>
          <p:nvSpPr>
            <p:cNvPr id="5" name="Freeform 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DE2D9"/>
            </a:solidFill>
            <a:ln w="12700" cap="sq">
              <a:solidFill>
                <a:srgbClr val="000000"/>
              </a:solidFill>
              <a:prstDash val="solid"/>
              <a:miter/>
            </a:ln>
          </p:spPr>
          <p:txBody>
            <a:bodyPr/>
            <a:lstStyle/>
            <a:p>
              <a:endParaRPr lang="en-CA"/>
            </a:p>
          </p:txBody>
        </p:sp>
      </p:grpSp>
      <p:sp>
        <p:nvSpPr>
          <p:cNvPr id="6" name="Freeform 6"/>
          <p:cNvSpPr/>
          <p:nvPr/>
        </p:nvSpPr>
        <p:spPr>
          <a:xfrm>
            <a:off x="4162468" y="8339250"/>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1006871" y="952500"/>
            <a:ext cx="16230600" cy="639076"/>
          </a:xfrm>
          <a:prstGeom prst="rect">
            <a:avLst/>
          </a:prstGeom>
        </p:spPr>
        <p:txBody>
          <a:bodyPr lIns="0" tIns="0" rIns="0" bIns="0" rtlCol="0" anchor="t">
            <a:spAutoFit/>
          </a:bodyPr>
          <a:lstStyle/>
          <a:p>
            <a:pPr algn="ctr">
              <a:lnSpc>
                <a:spcPts val="5200"/>
              </a:lnSpc>
              <a:spcBef>
                <a:spcPct val="0"/>
              </a:spcBef>
            </a:pPr>
            <a:r>
              <a:rPr lang="en-US" sz="3714" spc="843" dirty="0">
                <a:solidFill>
                  <a:srgbClr val="2B2C30"/>
                </a:solidFill>
                <a:latin typeface="Work Sans Semi-Bold"/>
              </a:rPr>
              <a:t>THE SOLUTION</a:t>
            </a:r>
          </a:p>
        </p:txBody>
      </p:sp>
      <p:sp>
        <p:nvSpPr>
          <p:cNvPr id="8" name="Freeform 8"/>
          <p:cNvSpPr/>
          <p:nvPr/>
        </p:nvSpPr>
        <p:spPr>
          <a:xfrm>
            <a:off x="4162468" y="6863366"/>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9" name="Freeform 9"/>
          <p:cNvSpPr/>
          <p:nvPr/>
        </p:nvSpPr>
        <p:spPr>
          <a:xfrm>
            <a:off x="4527915" y="5389658"/>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0" name="Freeform 10"/>
          <p:cNvSpPr/>
          <p:nvPr/>
        </p:nvSpPr>
        <p:spPr>
          <a:xfrm>
            <a:off x="4695532" y="3915950"/>
            <a:ext cx="7315200" cy="64008"/>
          </a:xfrm>
          <a:custGeom>
            <a:avLst/>
            <a:gdLst/>
            <a:ahLst/>
            <a:cxnLst/>
            <a:rect l="l" t="t" r="r" b="b"/>
            <a:pathLst>
              <a:path w="7315200" h="64008">
                <a:moveTo>
                  <a:pt x="0" y="0"/>
                </a:moveTo>
                <a:lnTo>
                  <a:pt x="7315200" y="0"/>
                </a:lnTo>
                <a:lnTo>
                  <a:pt x="7315200" y="64008"/>
                </a:lnTo>
                <a:lnTo>
                  <a:pt x="0" y="64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1" name="TextBox 11"/>
          <p:cNvSpPr txBox="1"/>
          <p:nvPr/>
        </p:nvSpPr>
        <p:spPr>
          <a:xfrm>
            <a:off x="6759592" y="8825369"/>
            <a:ext cx="2308208" cy="509131"/>
          </a:xfrm>
          <a:prstGeom prst="rect">
            <a:avLst/>
          </a:prstGeom>
        </p:spPr>
        <p:txBody>
          <a:bodyPr wrap="square" lIns="0" tIns="0" rIns="0" bIns="0" rtlCol="0" anchor="t">
            <a:spAutoFit/>
          </a:bodyPr>
          <a:lstStyle/>
          <a:p>
            <a:pPr algn="ctr">
              <a:lnSpc>
                <a:spcPts val="4339"/>
              </a:lnSpc>
            </a:pPr>
            <a:r>
              <a:rPr lang="en-US" sz="3099" dirty="0">
                <a:solidFill>
                  <a:srgbClr val="2B2C30"/>
                </a:solidFill>
                <a:latin typeface="Work Sans Light"/>
              </a:rPr>
              <a:t>Resilience</a:t>
            </a:r>
          </a:p>
        </p:txBody>
      </p:sp>
      <p:sp>
        <p:nvSpPr>
          <p:cNvPr id="12" name="TextBox 12"/>
          <p:cNvSpPr txBox="1"/>
          <p:nvPr/>
        </p:nvSpPr>
        <p:spPr>
          <a:xfrm>
            <a:off x="3226966" y="7499145"/>
            <a:ext cx="8911168" cy="556896"/>
          </a:xfrm>
          <a:prstGeom prst="rect">
            <a:avLst/>
          </a:prstGeom>
        </p:spPr>
        <p:txBody>
          <a:bodyPr lIns="0" tIns="0" rIns="0" bIns="0" rtlCol="0" anchor="t">
            <a:spAutoFit/>
          </a:bodyPr>
          <a:lstStyle/>
          <a:p>
            <a:pPr algn="ctr">
              <a:lnSpc>
                <a:spcPts val="4479"/>
              </a:lnSpc>
            </a:pPr>
            <a:r>
              <a:rPr lang="en-US" sz="3199">
                <a:solidFill>
                  <a:srgbClr val="2B2C30"/>
                </a:solidFill>
                <a:latin typeface="Work Sans Light"/>
              </a:rPr>
              <a:t>Mattering</a:t>
            </a:r>
          </a:p>
        </p:txBody>
      </p:sp>
      <p:sp>
        <p:nvSpPr>
          <p:cNvPr id="13" name="TextBox 13"/>
          <p:cNvSpPr txBox="1"/>
          <p:nvPr/>
        </p:nvSpPr>
        <p:spPr>
          <a:xfrm>
            <a:off x="3364484" y="5897531"/>
            <a:ext cx="8911168" cy="464821"/>
          </a:xfrm>
          <a:prstGeom prst="rect">
            <a:avLst/>
          </a:prstGeom>
        </p:spPr>
        <p:txBody>
          <a:bodyPr lIns="0" tIns="0" rIns="0" bIns="0" rtlCol="0" anchor="t">
            <a:spAutoFit/>
          </a:bodyPr>
          <a:lstStyle/>
          <a:p>
            <a:pPr algn="ctr">
              <a:lnSpc>
                <a:spcPts val="3779"/>
              </a:lnSpc>
            </a:pPr>
            <a:r>
              <a:rPr lang="en-US" sz="2699">
                <a:solidFill>
                  <a:srgbClr val="2B2C30"/>
                </a:solidFill>
                <a:latin typeface="Work Sans Light"/>
              </a:rPr>
              <a:t>Social Connection</a:t>
            </a:r>
            <a:r>
              <a:rPr lang="en-US" sz="2699">
                <a:solidFill>
                  <a:srgbClr val="2B2C30"/>
                </a:solidFill>
                <a:latin typeface="Work Sans"/>
              </a:rPr>
              <a:t> </a:t>
            </a:r>
          </a:p>
        </p:txBody>
      </p:sp>
      <p:sp>
        <p:nvSpPr>
          <p:cNvPr id="14" name="TextBox 14"/>
          <p:cNvSpPr txBox="1"/>
          <p:nvPr/>
        </p:nvSpPr>
        <p:spPr>
          <a:xfrm>
            <a:off x="3500883" y="4484783"/>
            <a:ext cx="8911168" cy="514351"/>
          </a:xfrm>
          <a:prstGeom prst="rect">
            <a:avLst/>
          </a:prstGeom>
        </p:spPr>
        <p:txBody>
          <a:bodyPr lIns="0" tIns="0" rIns="0" bIns="0" rtlCol="0" anchor="t">
            <a:spAutoFit/>
          </a:bodyPr>
          <a:lstStyle/>
          <a:p>
            <a:pPr algn="ctr">
              <a:lnSpc>
                <a:spcPts val="4199"/>
              </a:lnSpc>
            </a:pPr>
            <a:r>
              <a:rPr lang="en-US" sz="2999">
                <a:solidFill>
                  <a:srgbClr val="2B2C30"/>
                </a:solidFill>
                <a:latin typeface="Work Sans Light"/>
              </a:rPr>
              <a:t>Prospection</a:t>
            </a:r>
          </a:p>
        </p:txBody>
      </p:sp>
      <p:sp>
        <p:nvSpPr>
          <p:cNvPr id="15" name="TextBox 15"/>
          <p:cNvSpPr txBox="1"/>
          <p:nvPr/>
        </p:nvSpPr>
        <p:spPr>
          <a:xfrm>
            <a:off x="3364484" y="3009170"/>
            <a:ext cx="8911168" cy="464294"/>
          </a:xfrm>
          <a:prstGeom prst="rect">
            <a:avLst/>
          </a:prstGeom>
        </p:spPr>
        <p:txBody>
          <a:bodyPr lIns="0" tIns="0" rIns="0" bIns="0" rtlCol="0" anchor="t">
            <a:spAutoFit/>
          </a:bodyPr>
          <a:lstStyle/>
          <a:p>
            <a:pPr algn="ctr">
              <a:lnSpc>
                <a:spcPts val="3919"/>
              </a:lnSpc>
            </a:pPr>
            <a:r>
              <a:rPr lang="en-US" sz="2799" dirty="0">
                <a:solidFill>
                  <a:srgbClr val="2B2C30"/>
                </a:solidFill>
                <a:latin typeface="Work Sans Light" pitchFamily="2" charset="0"/>
              </a:rPr>
              <a:t>Innovation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sp>
        <p:nvSpPr>
          <p:cNvPr id="3" name="Freeform 3"/>
          <p:cNvSpPr/>
          <p:nvPr/>
        </p:nvSpPr>
        <p:spPr>
          <a:xfrm>
            <a:off x="16112834" y="8339250"/>
            <a:ext cx="1124637" cy="1124637"/>
          </a:xfrm>
          <a:custGeom>
            <a:avLst/>
            <a:gdLst/>
            <a:ahLst/>
            <a:cxnLst/>
            <a:rect l="l" t="t" r="r" b="b"/>
            <a:pathLst>
              <a:path w="1124637" h="1124637">
                <a:moveTo>
                  <a:pt x="0" y="0"/>
                </a:moveTo>
                <a:lnTo>
                  <a:pt x="1124637" y="0"/>
                </a:lnTo>
                <a:lnTo>
                  <a:pt x="1124637" y="1124637"/>
                </a:lnTo>
                <a:lnTo>
                  <a:pt x="0" y="1124637"/>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1016407" y="2143445"/>
            <a:ext cx="13742254" cy="6607228"/>
          </a:xfrm>
          <a:prstGeom prst="rect">
            <a:avLst/>
          </a:prstGeom>
        </p:spPr>
        <p:txBody>
          <a:bodyPr lIns="0" tIns="0" rIns="0" bIns="0" rtlCol="0" anchor="t">
            <a:spAutoFit/>
          </a:bodyPr>
          <a:lstStyle/>
          <a:p>
            <a:pPr algn="l">
              <a:lnSpc>
                <a:spcPts val="7634"/>
              </a:lnSpc>
            </a:pPr>
            <a:r>
              <a:rPr lang="en-US" sz="5872" spc="29">
                <a:solidFill>
                  <a:srgbClr val="2B2C30"/>
                </a:solidFill>
                <a:latin typeface="Work Sans Medium"/>
              </a:rPr>
              <a:t>The individual/collective capacity to manage the everyday stress of work and remain healthy, rebound and learn from unexpected setbacks, and prepare for future changes proactively.</a:t>
            </a:r>
            <a:r>
              <a:rPr lang="en-US" sz="5872" spc="29">
                <a:solidFill>
                  <a:srgbClr val="2B2C30"/>
                </a:solidFill>
                <a:latin typeface="Work Sans"/>
              </a:rPr>
              <a:t>                             </a:t>
            </a:r>
          </a:p>
          <a:p>
            <a:pPr algn="l">
              <a:lnSpc>
                <a:spcPts val="6654"/>
              </a:lnSpc>
            </a:pPr>
            <a:endParaRPr lang="en-US" sz="5872" spc="29">
              <a:solidFill>
                <a:srgbClr val="2B2C30"/>
              </a:solidFill>
              <a:latin typeface="Work Sans"/>
            </a:endParaRPr>
          </a:p>
        </p:txBody>
      </p:sp>
      <p:sp>
        <p:nvSpPr>
          <p:cNvPr id="5" name="TextBox 5"/>
          <p:cNvSpPr txBox="1"/>
          <p:nvPr/>
        </p:nvSpPr>
        <p:spPr>
          <a:xfrm>
            <a:off x="1006871" y="952500"/>
            <a:ext cx="16230600" cy="639076"/>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Work Sans Semi-Bold"/>
              </a:rPr>
              <a:t>RESILIENCE</a:t>
            </a:r>
          </a:p>
        </p:txBody>
      </p:sp>
      <p:sp>
        <p:nvSpPr>
          <p:cNvPr id="6" name="TextBox 6"/>
          <p:cNvSpPr txBox="1"/>
          <p:nvPr/>
        </p:nvSpPr>
        <p:spPr>
          <a:xfrm>
            <a:off x="11994525" y="7786355"/>
            <a:ext cx="2364284" cy="290195"/>
          </a:xfrm>
          <a:prstGeom prst="rect">
            <a:avLst/>
          </a:prstGeom>
        </p:spPr>
        <p:txBody>
          <a:bodyPr lIns="0" tIns="0" rIns="0" bIns="0" rtlCol="0" anchor="t">
            <a:spAutoFit/>
          </a:bodyPr>
          <a:lstStyle/>
          <a:p>
            <a:pPr algn="ctr">
              <a:lnSpc>
                <a:spcPts val="2380"/>
              </a:lnSpc>
            </a:pPr>
            <a:r>
              <a:rPr lang="en-US" sz="1700">
                <a:solidFill>
                  <a:srgbClr val="2B2C30"/>
                </a:solidFill>
                <a:latin typeface="Work Sans Light Italics"/>
              </a:rPr>
              <a:t>Working with Resilience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DCDAC8-AAE5-BF11-D360-9F180999AD7E}"/>
              </a:ext>
            </a:extLst>
          </p:cNvPr>
          <p:cNvPicPr>
            <a:picLocks noChangeAspect="1"/>
          </p:cNvPicPr>
          <p:nvPr/>
        </p:nvPicPr>
        <p:blipFill>
          <a:blip r:embed="rId3"/>
          <a:stretch>
            <a:fillRect/>
          </a:stretch>
        </p:blipFill>
        <p:spPr>
          <a:xfrm>
            <a:off x="2705100" y="539688"/>
            <a:ext cx="12877800" cy="9207623"/>
          </a:xfrm>
          <a:prstGeom prst="rect">
            <a:avLst/>
          </a:prstGeom>
        </p:spPr>
      </p:pic>
    </p:spTree>
    <p:extLst>
      <p:ext uri="{BB962C8B-B14F-4D97-AF65-F5344CB8AC3E}">
        <p14:creationId xmlns:p14="http://schemas.microsoft.com/office/powerpoint/2010/main" val="144231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3AA9E-7C08-6F64-0618-7A4CD8BAB738}"/>
              </a:ext>
            </a:extLst>
          </p:cNvPr>
          <p:cNvSpPr txBox="1"/>
          <p:nvPr/>
        </p:nvSpPr>
        <p:spPr>
          <a:xfrm>
            <a:off x="533400" y="615529"/>
            <a:ext cx="9144000" cy="9055941"/>
          </a:xfrm>
          <a:prstGeom prst="rect">
            <a:avLst/>
          </a:prstGeom>
          <a:noFill/>
        </p:spPr>
        <p:txBody>
          <a:bodyPr wrap="square">
            <a:spAutoFit/>
          </a:bodyPr>
          <a:lstStyle/>
          <a:p>
            <a:pPr algn="ctr" defTabSz="813816">
              <a:lnSpc>
                <a:spcPts val="2740"/>
              </a:lnSpc>
              <a:spcAft>
                <a:spcPts val="600"/>
              </a:spcAft>
            </a:pPr>
            <a:r>
              <a:rPr lang="en-US" sz="1800" kern="1200" dirty="0">
                <a:solidFill>
                  <a:srgbClr val="000000"/>
                </a:solidFill>
                <a:latin typeface="Work Sans Bold"/>
                <a:ea typeface="+mn-ea"/>
                <a:cs typeface="+mn-cs"/>
              </a:rPr>
              <a:t>Resilient Leader Components</a:t>
            </a:r>
          </a:p>
          <a:p>
            <a:pPr defTabSz="813816">
              <a:lnSpc>
                <a:spcPts val="355"/>
              </a:lnSpc>
              <a:spcAft>
                <a:spcPts val="600"/>
              </a:spcAft>
            </a:pPr>
            <a:endParaRPr lang="en-US" sz="1800" kern="1200" dirty="0">
              <a:solidFill>
                <a:srgbClr val="000000"/>
              </a:solidFill>
              <a:latin typeface="Work Sans Bold"/>
              <a:ea typeface="+mn-ea"/>
              <a:cs typeface="+mn-cs"/>
            </a:endParaRPr>
          </a:p>
          <a:p>
            <a:pPr defTabSz="813816">
              <a:lnSpc>
                <a:spcPts val="2723"/>
              </a:lnSpc>
              <a:spcAft>
                <a:spcPts val="600"/>
              </a:spcAft>
            </a:pPr>
            <a:r>
              <a:rPr lang="en-US" sz="1800" b="1" kern="1200" dirty="0">
                <a:solidFill>
                  <a:schemeClr val="tx2"/>
                </a:solidFill>
                <a:latin typeface="Work Sans"/>
                <a:ea typeface="+mn-ea"/>
                <a:cs typeface="+mn-cs"/>
              </a:rPr>
              <a:t>T1 Robust</a:t>
            </a:r>
            <a:r>
              <a:rPr lang="en-US" sz="1800" kern="1200" dirty="0">
                <a:solidFill>
                  <a:srgbClr val="000000"/>
                </a:solidFill>
                <a:latin typeface="Work Sans"/>
                <a:ea typeface="+mn-ea"/>
                <a:cs typeface="+mn-cs"/>
              </a:rPr>
              <a:t>: Having shared purpose, meaning, and goals. Being adaptable to change and proactive when issue arise.</a:t>
            </a:r>
          </a:p>
          <a:p>
            <a:pPr defTabSz="813816">
              <a:lnSpc>
                <a:spcPts val="2723"/>
              </a:lnSpc>
              <a:spcAft>
                <a:spcPts val="600"/>
              </a:spcAft>
            </a:pPr>
            <a:r>
              <a:rPr lang="en-US" sz="1800" kern="1200" dirty="0">
                <a:solidFill>
                  <a:srgbClr val="000000"/>
                </a:solidFill>
                <a:latin typeface="Work Sans"/>
                <a:ea typeface="+mn-ea"/>
                <a:cs typeface="+mn-cs"/>
              </a:rPr>
              <a:t> </a:t>
            </a:r>
          </a:p>
          <a:p>
            <a:pPr defTabSz="813816">
              <a:lnSpc>
                <a:spcPts val="2723"/>
              </a:lnSpc>
              <a:spcAft>
                <a:spcPts val="600"/>
              </a:spcAft>
            </a:pPr>
            <a:r>
              <a:rPr lang="en-US" sz="1800" b="1" kern="1200" dirty="0">
                <a:solidFill>
                  <a:schemeClr val="tx2"/>
                </a:solidFill>
                <a:latin typeface="Work Sans"/>
                <a:ea typeface="+mn-ea"/>
                <a:cs typeface="+mn-cs"/>
              </a:rPr>
              <a:t>T2 Resourceful</a:t>
            </a:r>
            <a:r>
              <a:rPr lang="en-US" sz="1800" kern="1200" dirty="0">
                <a:solidFill>
                  <a:srgbClr val="000000"/>
                </a:solidFill>
                <a:latin typeface="Work Sans"/>
                <a:ea typeface="+mn-ea"/>
                <a:cs typeface="+mn-cs"/>
              </a:rPr>
              <a:t>: Harnessing team member strengths and resources against priorities and building a culture of improvement. </a:t>
            </a:r>
          </a:p>
          <a:p>
            <a:pPr defTabSz="813816">
              <a:lnSpc>
                <a:spcPts val="2723"/>
              </a:lnSpc>
              <a:spcAft>
                <a:spcPts val="600"/>
              </a:spcAft>
            </a:pPr>
            <a:endParaRPr lang="en-US" sz="1800" kern="1200" dirty="0">
              <a:solidFill>
                <a:srgbClr val="000000"/>
              </a:solidFill>
              <a:latin typeface="Work Sans"/>
              <a:ea typeface="+mn-ea"/>
              <a:cs typeface="+mn-cs"/>
            </a:endParaRPr>
          </a:p>
          <a:p>
            <a:pPr defTabSz="813816">
              <a:lnSpc>
                <a:spcPts val="2723"/>
              </a:lnSpc>
              <a:spcAft>
                <a:spcPts val="600"/>
              </a:spcAft>
            </a:pPr>
            <a:r>
              <a:rPr lang="en-US" sz="1800" b="1" kern="1200" dirty="0">
                <a:solidFill>
                  <a:schemeClr val="tx2"/>
                </a:solidFill>
                <a:latin typeface="Work Sans"/>
                <a:ea typeface="+mn-ea"/>
                <a:cs typeface="+mn-cs"/>
              </a:rPr>
              <a:t>T3 Perseverance</a:t>
            </a:r>
            <a:r>
              <a:rPr lang="en-US" sz="1800" kern="1200" dirty="0">
                <a:solidFill>
                  <a:srgbClr val="000000"/>
                </a:solidFill>
                <a:latin typeface="Work Sans"/>
                <a:ea typeface="+mn-ea"/>
                <a:cs typeface="+mn-cs"/>
              </a:rPr>
              <a:t>: Persisting in the face of obstacles and have a solution, rather than a problem, focus. </a:t>
            </a:r>
          </a:p>
          <a:p>
            <a:pPr defTabSz="813816">
              <a:lnSpc>
                <a:spcPts val="2723"/>
              </a:lnSpc>
              <a:spcAft>
                <a:spcPts val="600"/>
              </a:spcAft>
            </a:pPr>
            <a:endParaRPr lang="en-US" sz="1800" kern="1200" dirty="0">
              <a:solidFill>
                <a:srgbClr val="000000"/>
              </a:solidFill>
              <a:latin typeface="Work Sans"/>
              <a:ea typeface="+mn-ea"/>
              <a:cs typeface="+mn-cs"/>
            </a:endParaRPr>
          </a:p>
          <a:p>
            <a:pPr defTabSz="813816">
              <a:lnSpc>
                <a:spcPts val="2723"/>
              </a:lnSpc>
              <a:spcAft>
                <a:spcPts val="600"/>
              </a:spcAft>
            </a:pPr>
            <a:r>
              <a:rPr lang="en-US" sz="1800" b="1" kern="1200" dirty="0">
                <a:solidFill>
                  <a:schemeClr val="tx2"/>
                </a:solidFill>
                <a:latin typeface="Work Sans"/>
                <a:ea typeface="+mn-ea"/>
                <a:cs typeface="+mn-cs"/>
              </a:rPr>
              <a:t>T4 Self-Care</a:t>
            </a:r>
            <a:r>
              <a:rPr lang="en-US" sz="1800" kern="1200" dirty="0">
                <a:solidFill>
                  <a:srgbClr val="000000"/>
                </a:solidFill>
                <a:latin typeface="Work Sans"/>
                <a:ea typeface="+mn-ea"/>
                <a:cs typeface="+mn-cs"/>
              </a:rPr>
              <a:t>: Promoting and deploying good stress management routines and supporting work-life integration.</a:t>
            </a:r>
          </a:p>
          <a:p>
            <a:pPr defTabSz="813816">
              <a:lnSpc>
                <a:spcPts val="2723"/>
              </a:lnSpc>
              <a:spcAft>
                <a:spcPts val="600"/>
              </a:spcAft>
            </a:pPr>
            <a:r>
              <a:rPr lang="en-US" sz="1800" kern="1200" dirty="0">
                <a:solidFill>
                  <a:srgbClr val="000000"/>
                </a:solidFill>
                <a:latin typeface="Work Sans"/>
                <a:ea typeface="+mn-ea"/>
                <a:cs typeface="+mn-cs"/>
              </a:rPr>
              <a:t> </a:t>
            </a:r>
          </a:p>
          <a:p>
            <a:pPr defTabSz="813816">
              <a:lnSpc>
                <a:spcPts val="2723"/>
              </a:lnSpc>
              <a:spcAft>
                <a:spcPts val="600"/>
              </a:spcAft>
            </a:pPr>
            <a:r>
              <a:rPr lang="en-US" sz="1800" b="1" kern="1200" dirty="0">
                <a:solidFill>
                  <a:schemeClr val="tx2"/>
                </a:solidFill>
                <a:latin typeface="Work Sans"/>
                <a:ea typeface="+mn-ea"/>
                <a:cs typeface="+mn-cs"/>
              </a:rPr>
              <a:t>T5 Capability</a:t>
            </a:r>
            <a:r>
              <a:rPr lang="en-US" sz="1800" kern="1200" dirty="0">
                <a:solidFill>
                  <a:srgbClr val="000000"/>
                </a:solidFill>
                <a:latin typeface="Work Sans"/>
                <a:ea typeface="+mn-ea"/>
                <a:cs typeface="+mn-cs"/>
              </a:rPr>
              <a:t>: Continually building capacity (as individuals and groups) through accessing networks and supports and advice. </a:t>
            </a:r>
          </a:p>
          <a:p>
            <a:pPr defTabSz="813816">
              <a:lnSpc>
                <a:spcPts val="2723"/>
              </a:lnSpc>
              <a:spcAft>
                <a:spcPts val="600"/>
              </a:spcAft>
            </a:pPr>
            <a:endParaRPr lang="en-US" sz="1800" kern="1200" dirty="0">
              <a:solidFill>
                <a:srgbClr val="000000"/>
              </a:solidFill>
              <a:latin typeface="Work Sans"/>
              <a:ea typeface="+mn-ea"/>
              <a:cs typeface="+mn-cs"/>
            </a:endParaRPr>
          </a:p>
          <a:p>
            <a:pPr defTabSz="813816">
              <a:lnSpc>
                <a:spcPts val="2723"/>
              </a:lnSpc>
              <a:spcAft>
                <a:spcPts val="600"/>
              </a:spcAft>
            </a:pPr>
            <a:r>
              <a:rPr lang="en-US" sz="1800" b="1" kern="1200" dirty="0">
                <a:solidFill>
                  <a:schemeClr val="tx2"/>
                </a:solidFill>
                <a:latin typeface="Work Sans"/>
                <a:ea typeface="+mn-ea"/>
                <a:cs typeface="+mn-cs"/>
              </a:rPr>
              <a:t>T6 Connected</a:t>
            </a:r>
            <a:r>
              <a:rPr lang="en-US" sz="1800" kern="1200" dirty="0">
                <a:solidFill>
                  <a:srgbClr val="000000"/>
                </a:solidFill>
                <a:latin typeface="Work Sans"/>
                <a:ea typeface="+mn-ea"/>
                <a:cs typeface="+mn-cs"/>
              </a:rPr>
              <a:t>: Contributing to a sense of belonging and support and fostering cultural and psychological safety. </a:t>
            </a:r>
          </a:p>
          <a:p>
            <a:pPr defTabSz="813816">
              <a:lnSpc>
                <a:spcPts val="2723"/>
              </a:lnSpc>
              <a:spcAft>
                <a:spcPts val="600"/>
              </a:spcAft>
            </a:pPr>
            <a:endParaRPr lang="en-US" sz="1800" kern="1200" dirty="0">
              <a:solidFill>
                <a:srgbClr val="000000"/>
              </a:solidFill>
              <a:latin typeface="Work Sans"/>
              <a:ea typeface="+mn-ea"/>
              <a:cs typeface="+mn-cs"/>
            </a:endParaRPr>
          </a:p>
          <a:p>
            <a:pPr defTabSz="813816">
              <a:lnSpc>
                <a:spcPts val="2723"/>
              </a:lnSpc>
              <a:spcAft>
                <a:spcPts val="600"/>
              </a:spcAft>
            </a:pPr>
            <a:r>
              <a:rPr lang="en-US" sz="1800" b="1" kern="1200" dirty="0">
                <a:solidFill>
                  <a:schemeClr val="tx2"/>
                </a:solidFill>
                <a:latin typeface="Work Sans"/>
                <a:ea typeface="+mn-ea"/>
                <a:cs typeface="+mn-cs"/>
              </a:rPr>
              <a:t>T7 Alignment</a:t>
            </a:r>
            <a:r>
              <a:rPr lang="en-US" sz="1800" kern="1200" dirty="0">
                <a:solidFill>
                  <a:srgbClr val="000000"/>
                </a:solidFill>
                <a:latin typeface="Work Sans"/>
                <a:ea typeface="+mn-ea"/>
                <a:cs typeface="+mn-cs"/>
              </a:rPr>
              <a:t>: Aligning the work to the desired outcomes (including the mission and vision of the organization). Being optimistic, noticing progress and celebrating success. </a:t>
            </a:r>
          </a:p>
          <a:p>
            <a:pPr algn="ctr">
              <a:lnSpc>
                <a:spcPts val="762"/>
              </a:lnSpc>
              <a:spcAft>
                <a:spcPts val="600"/>
              </a:spcAft>
            </a:pPr>
            <a:endParaRPr lang="en-US" sz="2000" dirty="0">
              <a:solidFill>
                <a:srgbClr val="000000"/>
              </a:solidFill>
              <a:latin typeface="Work Sans"/>
            </a:endParaRPr>
          </a:p>
        </p:txBody>
      </p:sp>
      <p:sp>
        <p:nvSpPr>
          <p:cNvPr id="4" name="Freeform 2">
            <a:extLst>
              <a:ext uri="{FF2B5EF4-FFF2-40B4-BE49-F238E27FC236}">
                <a16:creationId xmlns:a16="http://schemas.microsoft.com/office/drawing/2014/main" id="{F194ED23-B649-AEBF-293F-A808644AC902}"/>
              </a:ext>
            </a:extLst>
          </p:cNvPr>
          <p:cNvSpPr/>
          <p:nvPr/>
        </p:nvSpPr>
        <p:spPr>
          <a:xfrm>
            <a:off x="9829800" y="800100"/>
            <a:ext cx="8275874" cy="8275874"/>
          </a:xfrm>
          <a:custGeom>
            <a:avLst/>
            <a:gdLst/>
            <a:ahLst/>
            <a:cxnLst/>
            <a:rect l="l" t="t" r="r" b="b"/>
            <a:pathLst>
              <a:path w="9285985" h="9285985">
                <a:moveTo>
                  <a:pt x="0" y="0"/>
                </a:moveTo>
                <a:lnTo>
                  <a:pt x="9285985" y="0"/>
                </a:lnTo>
                <a:lnTo>
                  <a:pt x="9285985" y="9285986"/>
                </a:lnTo>
                <a:lnTo>
                  <a:pt x="0" y="9285986"/>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218582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274969" y="2210525"/>
            <a:ext cx="16230594" cy="38509"/>
          </a:xfrm>
          <a:prstGeom prst="line">
            <a:avLst/>
          </a:prstGeom>
          <a:ln w="9525" cap="flat">
            <a:solidFill>
              <a:srgbClr val="2B2C30"/>
            </a:solidFill>
            <a:prstDash val="solid"/>
            <a:headEnd type="none" w="sm" len="sm"/>
            <a:tailEnd type="none" w="sm" len="sm"/>
          </a:ln>
        </p:spPr>
        <p:txBody>
          <a:bodyPr/>
          <a:lstStyle/>
          <a:p>
            <a:endParaRPr lang="en-CA"/>
          </a:p>
        </p:txBody>
      </p:sp>
      <p:grpSp>
        <p:nvGrpSpPr>
          <p:cNvPr id="3" name="Group 3"/>
          <p:cNvGrpSpPr/>
          <p:nvPr/>
        </p:nvGrpSpPr>
        <p:grpSpPr>
          <a:xfrm>
            <a:off x="9950831" y="2459155"/>
            <a:ext cx="7773804" cy="5063759"/>
            <a:chOff x="0" y="0"/>
            <a:chExt cx="2364475" cy="1540189"/>
          </a:xfrm>
        </p:grpSpPr>
        <p:sp>
          <p:nvSpPr>
            <p:cNvPr id="4" name="Freeform 4"/>
            <p:cNvSpPr/>
            <p:nvPr/>
          </p:nvSpPr>
          <p:spPr>
            <a:xfrm>
              <a:off x="0" y="0"/>
              <a:ext cx="2364475" cy="1540190"/>
            </a:xfrm>
            <a:custGeom>
              <a:avLst/>
              <a:gdLst/>
              <a:ahLst/>
              <a:cxnLst/>
              <a:rect l="l" t="t" r="r" b="b"/>
              <a:pathLst>
                <a:path w="2364475" h="1540190">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5" name="TextBox 5"/>
            <p:cNvSpPr txBox="1"/>
            <p:nvPr/>
          </p:nvSpPr>
          <p:spPr>
            <a:xfrm>
              <a:off x="0" y="-28575"/>
              <a:ext cx="2364475" cy="1568764"/>
            </a:xfrm>
            <a:prstGeom prst="rect">
              <a:avLst/>
            </a:prstGeom>
          </p:spPr>
          <p:txBody>
            <a:bodyPr lIns="68580" tIns="68580" rIns="68580" bIns="68580" rtlCol="0" anchor="ctr"/>
            <a:lstStyle/>
            <a:p>
              <a:pPr algn="ctr">
                <a:lnSpc>
                  <a:spcPts val="1889"/>
                </a:lnSpc>
              </a:pPr>
              <a:endParaRPr/>
            </a:p>
          </p:txBody>
        </p:sp>
      </p:grpSp>
      <p:sp>
        <p:nvSpPr>
          <p:cNvPr id="8" name="Freeform 8"/>
          <p:cNvSpPr/>
          <p:nvPr/>
        </p:nvSpPr>
        <p:spPr>
          <a:xfrm>
            <a:off x="15862693" y="8400120"/>
            <a:ext cx="1124637" cy="1124637"/>
          </a:xfrm>
          <a:custGeom>
            <a:avLst/>
            <a:gdLst/>
            <a:ahLst/>
            <a:cxnLst/>
            <a:rect l="l" t="t" r="r" b="b"/>
            <a:pathLst>
              <a:path w="1124637" h="1124637">
                <a:moveTo>
                  <a:pt x="0" y="0"/>
                </a:moveTo>
                <a:lnTo>
                  <a:pt x="1124638" y="0"/>
                </a:lnTo>
                <a:lnTo>
                  <a:pt x="1124638" y="1124638"/>
                </a:lnTo>
                <a:lnTo>
                  <a:pt x="0" y="1124638"/>
                </a:lnTo>
                <a:lnTo>
                  <a:pt x="0" y="0"/>
                </a:lnTo>
                <a:close/>
              </a:path>
            </a:pathLst>
          </a:custGeom>
          <a:blipFill>
            <a:blip r:embed="rId3"/>
            <a:stretch>
              <a:fillRect/>
            </a:stretch>
          </a:blipFill>
        </p:spPr>
        <p:txBody>
          <a:bodyPr/>
          <a:lstStyle/>
          <a:p>
            <a:endParaRPr lang="en-CA"/>
          </a:p>
        </p:txBody>
      </p:sp>
      <p:sp>
        <p:nvSpPr>
          <p:cNvPr id="9" name="TextBox 9"/>
          <p:cNvSpPr txBox="1"/>
          <p:nvPr/>
        </p:nvSpPr>
        <p:spPr>
          <a:xfrm>
            <a:off x="1006871" y="952500"/>
            <a:ext cx="16230600" cy="639076"/>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Work Sans Semi-Bold"/>
              </a:rPr>
              <a:t>THE SOLUTION IS PERSONAL</a:t>
            </a:r>
          </a:p>
        </p:txBody>
      </p:sp>
      <p:sp>
        <p:nvSpPr>
          <p:cNvPr id="10" name="TextBox 10"/>
          <p:cNvSpPr txBox="1"/>
          <p:nvPr/>
        </p:nvSpPr>
        <p:spPr>
          <a:xfrm>
            <a:off x="685800" y="4076700"/>
            <a:ext cx="8818876" cy="2811154"/>
          </a:xfrm>
          <a:prstGeom prst="rect">
            <a:avLst/>
          </a:prstGeom>
        </p:spPr>
        <p:txBody>
          <a:bodyPr lIns="0" tIns="0" rIns="0" bIns="0" rtlCol="0" anchor="t">
            <a:spAutoFit/>
          </a:bodyPr>
          <a:lstStyle/>
          <a:p>
            <a:pPr algn="l">
              <a:lnSpc>
                <a:spcPts val="5557"/>
              </a:lnSpc>
            </a:pPr>
            <a:r>
              <a:rPr lang="en-US" sz="3704" dirty="0">
                <a:solidFill>
                  <a:srgbClr val="2B2C30"/>
                </a:solidFill>
                <a:latin typeface="Work Sans Medium"/>
              </a:rPr>
              <a:t>Leadership needs to model resilience and engagement. Management is up to 70% responsible for employee engagement. </a:t>
            </a:r>
          </a:p>
        </p:txBody>
      </p:sp>
      <p:pic>
        <p:nvPicPr>
          <p:cNvPr id="12" name="Picture 11" descr="A group of people in a circle&#10;&#10;Description automatically generated">
            <a:extLst>
              <a:ext uri="{FF2B5EF4-FFF2-40B4-BE49-F238E27FC236}">
                <a16:creationId xmlns:a16="http://schemas.microsoft.com/office/drawing/2014/main" id="{F9432C18-EDC8-65FD-D31F-CA9C52F416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45604" y="1866900"/>
            <a:ext cx="6858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6871" y="952500"/>
            <a:ext cx="16230600" cy="639076"/>
          </a:xfrm>
          <a:prstGeom prst="rect">
            <a:avLst/>
          </a:prstGeom>
        </p:spPr>
        <p:txBody>
          <a:bodyPr lIns="0" tIns="0" rIns="0" bIns="0" rtlCol="0" anchor="t">
            <a:spAutoFit/>
          </a:bodyPr>
          <a:lstStyle/>
          <a:p>
            <a:pPr algn="l">
              <a:lnSpc>
                <a:spcPts val="5200"/>
              </a:lnSpc>
              <a:spcBef>
                <a:spcPct val="0"/>
              </a:spcBef>
            </a:pPr>
            <a:r>
              <a:rPr lang="en-US" sz="3714" spc="843">
                <a:solidFill>
                  <a:srgbClr val="2B2C30"/>
                </a:solidFill>
                <a:latin typeface="Work Sans Semi-Bold"/>
              </a:rPr>
              <a:t>RESILIENT LEADER BEHAVIOURS</a:t>
            </a:r>
          </a:p>
        </p:txBody>
      </p:sp>
      <p:sp>
        <p:nvSpPr>
          <p:cNvPr id="3" name="AutoShape 3"/>
          <p:cNvSpPr/>
          <p:nvPr/>
        </p:nvSpPr>
        <p:spPr>
          <a:xfrm flipV="1">
            <a:off x="-7086597" y="1760761"/>
            <a:ext cx="16230594" cy="38509"/>
          </a:xfrm>
          <a:prstGeom prst="line">
            <a:avLst/>
          </a:prstGeom>
          <a:ln w="9525" cap="flat">
            <a:solidFill>
              <a:srgbClr val="2B2C30"/>
            </a:solidFill>
            <a:prstDash val="solid"/>
            <a:headEnd type="none" w="sm" len="sm"/>
            <a:tailEnd type="none" w="sm" len="sm"/>
          </a:ln>
        </p:spPr>
        <p:txBody>
          <a:bodyPr/>
          <a:lstStyle/>
          <a:p>
            <a:endParaRPr lang="en-CA"/>
          </a:p>
        </p:txBody>
      </p:sp>
      <p:grpSp>
        <p:nvGrpSpPr>
          <p:cNvPr id="4" name="Group 4"/>
          <p:cNvGrpSpPr/>
          <p:nvPr/>
        </p:nvGrpSpPr>
        <p:grpSpPr>
          <a:xfrm>
            <a:off x="12522607" y="1530881"/>
            <a:ext cx="4973764" cy="6113774"/>
            <a:chOff x="0" y="0"/>
            <a:chExt cx="1512817" cy="1859561"/>
          </a:xfrm>
        </p:grpSpPr>
        <p:sp>
          <p:nvSpPr>
            <p:cNvPr id="5" name="Freeform 5"/>
            <p:cNvSpPr/>
            <p:nvPr/>
          </p:nvSpPr>
          <p:spPr>
            <a:xfrm>
              <a:off x="0" y="0"/>
              <a:ext cx="1512817" cy="1859561"/>
            </a:xfrm>
            <a:custGeom>
              <a:avLst/>
              <a:gdLst/>
              <a:ahLst/>
              <a:cxnLst/>
              <a:rect l="l" t="t" r="r" b="b"/>
              <a:pathLst>
                <a:path w="1512817" h="1859561">
                  <a:moveTo>
                    <a:pt x="0" y="0"/>
                  </a:moveTo>
                  <a:lnTo>
                    <a:pt x="1512817" y="0"/>
                  </a:lnTo>
                  <a:lnTo>
                    <a:pt x="1512817" y="1859561"/>
                  </a:lnTo>
                  <a:lnTo>
                    <a:pt x="0" y="1859561"/>
                  </a:lnTo>
                  <a:close/>
                </a:path>
              </a:pathLst>
            </a:custGeom>
            <a:solidFill>
              <a:srgbClr val="000000">
                <a:alpha val="0"/>
              </a:srgbClr>
            </a:solidFill>
            <a:ln w="9525" cap="sq">
              <a:solidFill>
                <a:srgbClr val="2B2C30"/>
              </a:solidFill>
              <a:prstDash val="solid"/>
              <a:miter/>
            </a:ln>
          </p:spPr>
          <p:txBody>
            <a:bodyPr/>
            <a:lstStyle/>
            <a:p>
              <a:endParaRPr lang="en-CA"/>
            </a:p>
          </p:txBody>
        </p:sp>
        <p:sp>
          <p:nvSpPr>
            <p:cNvPr id="6" name="TextBox 6"/>
            <p:cNvSpPr txBox="1"/>
            <p:nvPr/>
          </p:nvSpPr>
          <p:spPr>
            <a:xfrm>
              <a:off x="0" y="-28575"/>
              <a:ext cx="1512817" cy="1888136"/>
            </a:xfrm>
            <a:prstGeom prst="rect">
              <a:avLst/>
            </a:prstGeom>
          </p:spPr>
          <p:txBody>
            <a:bodyPr lIns="68580" tIns="68580" rIns="68580" bIns="68580" rtlCol="0" anchor="ctr"/>
            <a:lstStyle/>
            <a:p>
              <a:pPr algn="ctr">
                <a:lnSpc>
                  <a:spcPts val="1889"/>
                </a:lnSpc>
              </a:pPr>
              <a:endParaRPr/>
            </a:p>
          </p:txBody>
        </p:sp>
      </p:grpSp>
      <p:sp>
        <p:nvSpPr>
          <p:cNvPr id="7" name="Freeform 7"/>
          <p:cNvSpPr/>
          <p:nvPr/>
        </p:nvSpPr>
        <p:spPr>
          <a:xfrm>
            <a:off x="12898097" y="1941787"/>
            <a:ext cx="4185166" cy="5231457"/>
          </a:xfrm>
          <a:custGeom>
            <a:avLst/>
            <a:gdLst/>
            <a:ahLst/>
            <a:cxnLst/>
            <a:rect l="l" t="t" r="r" b="b"/>
            <a:pathLst>
              <a:path w="4185166" h="5231457">
                <a:moveTo>
                  <a:pt x="0" y="0"/>
                </a:moveTo>
                <a:lnTo>
                  <a:pt x="4185166" y="0"/>
                </a:lnTo>
                <a:lnTo>
                  <a:pt x="4185166" y="5231457"/>
                </a:lnTo>
                <a:lnTo>
                  <a:pt x="0" y="5231457"/>
                </a:lnTo>
                <a:lnTo>
                  <a:pt x="0" y="0"/>
                </a:lnTo>
                <a:close/>
              </a:path>
            </a:pathLst>
          </a:custGeom>
          <a:blipFill>
            <a:blip r:embed="rId3"/>
            <a:stretch>
              <a:fillRect/>
            </a:stretch>
          </a:blipFill>
        </p:spPr>
        <p:txBody>
          <a:bodyPr/>
          <a:lstStyle/>
          <a:p>
            <a:endParaRPr lang="en-CA"/>
          </a:p>
        </p:txBody>
      </p:sp>
      <p:sp>
        <p:nvSpPr>
          <p:cNvPr id="8" name="Freeform 8"/>
          <p:cNvSpPr/>
          <p:nvPr/>
        </p:nvSpPr>
        <p:spPr>
          <a:xfrm>
            <a:off x="16219558" y="8596760"/>
            <a:ext cx="1276814" cy="1276814"/>
          </a:xfrm>
          <a:custGeom>
            <a:avLst/>
            <a:gdLst/>
            <a:ahLst/>
            <a:cxnLst/>
            <a:rect l="l" t="t" r="r" b="b"/>
            <a:pathLst>
              <a:path w="1276814" h="1276814">
                <a:moveTo>
                  <a:pt x="0" y="0"/>
                </a:moveTo>
                <a:lnTo>
                  <a:pt x="1276813" y="0"/>
                </a:lnTo>
                <a:lnTo>
                  <a:pt x="1276813" y="1276814"/>
                </a:lnTo>
                <a:lnTo>
                  <a:pt x="0" y="1276814"/>
                </a:lnTo>
                <a:lnTo>
                  <a:pt x="0" y="0"/>
                </a:lnTo>
                <a:close/>
              </a:path>
            </a:pathLst>
          </a:custGeom>
          <a:blipFill>
            <a:blip r:embed="rId4"/>
            <a:stretch>
              <a:fillRect/>
            </a:stretch>
          </a:blipFill>
        </p:spPr>
        <p:txBody>
          <a:bodyPr/>
          <a:lstStyle/>
          <a:p>
            <a:endParaRPr lang="en-CA"/>
          </a:p>
        </p:txBody>
      </p:sp>
      <p:sp>
        <p:nvSpPr>
          <p:cNvPr id="9" name="TextBox 9"/>
          <p:cNvSpPr txBox="1"/>
          <p:nvPr/>
        </p:nvSpPr>
        <p:spPr>
          <a:xfrm>
            <a:off x="715223" y="1856062"/>
            <a:ext cx="10853731" cy="8261550"/>
          </a:xfrm>
          <a:prstGeom prst="rect">
            <a:avLst/>
          </a:prstGeom>
        </p:spPr>
        <p:txBody>
          <a:bodyPr lIns="0" tIns="0" rIns="0" bIns="0" rtlCol="0" anchor="t">
            <a:spAutoFit/>
          </a:bodyPr>
          <a:lstStyle/>
          <a:p>
            <a:pPr algn="l">
              <a:lnSpc>
                <a:spcPts val="4367"/>
              </a:lnSpc>
            </a:pPr>
            <a:r>
              <a:rPr lang="en-US" sz="2911">
                <a:solidFill>
                  <a:srgbClr val="2B2C30"/>
                </a:solidFill>
                <a:latin typeface="Work Sans Medium"/>
              </a:rPr>
              <a:t>T1 Robust: How do you model &amp; communicate the “why” of your team’s work? </a:t>
            </a:r>
          </a:p>
          <a:p>
            <a:pPr algn="l">
              <a:lnSpc>
                <a:spcPts val="4367"/>
              </a:lnSpc>
            </a:pPr>
            <a:endParaRPr lang="en-US" sz="2911">
              <a:solidFill>
                <a:srgbClr val="2B2C30"/>
              </a:solidFill>
              <a:latin typeface="Work Sans Medium"/>
            </a:endParaRPr>
          </a:p>
          <a:p>
            <a:pPr algn="l">
              <a:lnSpc>
                <a:spcPts val="4367"/>
              </a:lnSpc>
            </a:pPr>
            <a:r>
              <a:rPr lang="en-US" sz="2911">
                <a:solidFill>
                  <a:srgbClr val="2B2C30"/>
                </a:solidFill>
                <a:latin typeface="Work Sans Medium"/>
              </a:rPr>
              <a:t>T2 Resourceful: Name a strength of each team member that could be used more and how you could leverage it. </a:t>
            </a:r>
          </a:p>
          <a:p>
            <a:pPr algn="l">
              <a:lnSpc>
                <a:spcPts val="4367"/>
              </a:lnSpc>
            </a:pPr>
            <a:endParaRPr lang="en-US" sz="2911">
              <a:solidFill>
                <a:srgbClr val="2B2C30"/>
              </a:solidFill>
              <a:latin typeface="Work Sans Medium"/>
            </a:endParaRPr>
          </a:p>
          <a:p>
            <a:pPr algn="l">
              <a:lnSpc>
                <a:spcPts val="4367"/>
              </a:lnSpc>
            </a:pPr>
            <a:r>
              <a:rPr lang="en-US" sz="2911">
                <a:solidFill>
                  <a:srgbClr val="2B2C30"/>
                </a:solidFill>
                <a:latin typeface="Work Sans Medium"/>
              </a:rPr>
              <a:t>T4 Self-Care: If overload was a stoplight, is your team at green, yellow, or red? Who controls the stoplight? </a:t>
            </a:r>
          </a:p>
          <a:p>
            <a:pPr algn="l">
              <a:lnSpc>
                <a:spcPts val="4367"/>
              </a:lnSpc>
            </a:pPr>
            <a:endParaRPr lang="en-US" sz="2911">
              <a:solidFill>
                <a:srgbClr val="2B2C30"/>
              </a:solidFill>
              <a:latin typeface="Work Sans Medium"/>
            </a:endParaRPr>
          </a:p>
          <a:p>
            <a:pPr algn="l">
              <a:lnSpc>
                <a:spcPts val="4367"/>
              </a:lnSpc>
            </a:pPr>
            <a:r>
              <a:rPr lang="en-US" sz="2911">
                <a:solidFill>
                  <a:srgbClr val="2B2C30"/>
                </a:solidFill>
                <a:latin typeface="Work Sans Medium"/>
              </a:rPr>
              <a:t>T6 Connected: Are your staff/faculty proud to be part of your team? How do they demonstrate that pride? </a:t>
            </a:r>
          </a:p>
          <a:p>
            <a:pPr algn="l">
              <a:lnSpc>
                <a:spcPts val="4367"/>
              </a:lnSpc>
            </a:pPr>
            <a:endParaRPr lang="en-US" sz="2911">
              <a:solidFill>
                <a:srgbClr val="2B2C30"/>
              </a:solidFill>
              <a:latin typeface="Work Sans Medium"/>
            </a:endParaRPr>
          </a:p>
          <a:p>
            <a:pPr algn="l">
              <a:lnSpc>
                <a:spcPts val="4367"/>
              </a:lnSpc>
            </a:pPr>
            <a:r>
              <a:rPr lang="en-US" sz="2911">
                <a:solidFill>
                  <a:srgbClr val="2B2C30"/>
                </a:solidFill>
                <a:latin typeface="Work Sans Medium"/>
              </a:rPr>
              <a:t>T7 Alignment: How do you lead in a way that builds on what is working well? </a:t>
            </a:r>
          </a:p>
          <a:p>
            <a:pPr algn="l">
              <a:lnSpc>
                <a:spcPts val="4367"/>
              </a:lnSpc>
            </a:pPr>
            <a:endParaRPr lang="en-US" sz="2911">
              <a:solidFill>
                <a:srgbClr val="2B2C30"/>
              </a:solidFill>
              <a:latin typeface="Work Sans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1864</Words>
  <Application>Microsoft Office PowerPoint</Application>
  <PresentationFormat>Custom</PresentationFormat>
  <Paragraphs>193</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Public Sans Bold</vt:lpstr>
      <vt:lpstr>Work Sans</vt:lpstr>
      <vt:lpstr>Work Sans Semi-Bold</vt:lpstr>
      <vt:lpstr>Calibri</vt:lpstr>
      <vt:lpstr>Work Sans Bold</vt:lpstr>
      <vt:lpstr>Playfair Display</vt:lpstr>
      <vt:lpstr>Work Sans Medium</vt:lpstr>
      <vt:lpstr>Work Sans Light</vt:lpstr>
      <vt:lpstr>Work Sans Light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EdGov Resilient Leaders Askey</dc:title>
  <dc:creator>Jennifer A</dc:creator>
  <cp:lastModifiedBy>Jennifer A</cp:lastModifiedBy>
  <cp:revision>3</cp:revision>
  <dcterms:created xsi:type="dcterms:W3CDTF">2006-08-16T00:00:00Z</dcterms:created>
  <dcterms:modified xsi:type="dcterms:W3CDTF">2024-06-06T16:58:12Z</dcterms:modified>
  <dc:identifier>DAGEf9SCX84</dc:identifier>
</cp:coreProperties>
</file>